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6" r:id="rId1"/>
  </p:sldMasterIdLst>
  <p:sldIdLst>
    <p:sldId id="256" r:id="rId2"/>
    <p:sldId id="257" r:id="rId3"/>
    <p:sldId id="275" r:id="rId4"/>
    <p:sldId id="258" r:id="rId5"/>
    <p:sldId id="259" r:id="rId6"/>
    <p:sldId id="260" r:id="rId7"/>
    <p:sldId id="261" r:id="rId8"/>
    <p:sldId id="262" r:id="rId9"/>
    <p:sldId id="263" r:id="rId10"/>
    <p:sldId id="264" r:id="rId11"/>
    <p:sldId id="265" r:id="rId12"/>
    <p:sldId id="267" r:id="rId13"/>
    <p:sldId id="266" r:id="rId14"/>
    <p:sldId id="268" r:id="rId15"/>
    <p:sldId id="269" r:id="rId16"/>
    <p:sldId id="270" r:id="rId17"/>
    <p:sldId id="271" r:id="rId18"/>
    <p:sldId id="272" r:id="rId19"/>
    <p:sldId id="273" r:id="rId20"/>
    <p:sldId id="274"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78" d="100"/>
          <a:sy n="78" d="100"/>
        </p:scale>
        <p:origin x="8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87A7DB0-6069-406A-A506-6C494BA6864D}"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31219323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7A7DB0-6069-406A-A506-6C494BA6864D}"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14045895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7A7DB0-6069-406A-A506-6C494BA6864D}"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99C575-C5D3-4629-BED1-9A93E7E973F0}"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2240479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7A7DB0-6069-406A-A506-6C494BA6864D}"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18338885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7A7DB0-6069-406A-A506-6C494BA6864D}"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99C575-C5D3-4629-BED1-9A93E7E973F0}"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2851019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7A7DB0-6069-406A-A506-6C494BA6864D}"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11933425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7A7DB0-6069-406A-A506-6C494BA6864D}"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359843555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7A7DB0-6069-406A-A506-6C494BA6864D}"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38010138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7A7DB0-6069-406A-A506-6C494BA6864D}"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40647223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7A7DB0-6069-406A-A506-6C494BA6864D}" type="datetimeFigureOut">
              <a:rPr lang="en-IN" smtClean="0"/>
              <a:t>03-11-2025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17450335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7A7DB0-6069-406A-A506-6C494BA6864D}" type="datetimeFigureOut">
              <a:rPr lang="en-IN" smtClean="0"/>
              <a:t>03-11-2025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5700599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7A7DB0-6069-406A-A506-6C494BA6864D}" type="datetimeFigureOut">
              <a:rPr lang="en-IN" smtClean="0"/>
              <a:t>03-11-2025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10397555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7A7DB0-6069-406A-A506-6C494BA6864D}" type="datetimeFigureOut">
              <a:rPr lang="en-IN" smtClean="0"/>
              <a:t>03-11-2025</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652598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7A7DB0-6069-406A-A506-6C494BA6864D}" type="datetimeFigureOut">
              <a:rPr lang="en-IN" smtClean="0"/>
              <a:t>03-11-2025</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21551777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7A7DB0-6069-406A-A506-6C494BA6864D}" type="datetimeFigureOut">
              <a:rPr lang="en-IN" smtClean="0"/>
              <a:t>03-11-2025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99C575-C5D3-4629-BED1-9A93E7E973F0}" type="slidenum">
              <a:rPr lang="en-IN" smtClean="0"/>
              <a:t>‹#›</a:t>
            </a:fld>
            <a:endParaRPr lang="en-IN"/>
          </a:p>
        </p:txBody>
      </p:sp>
    </p:spTree>
    <p:extLst>
      <p:ext uri="{BB962C8B-B14F-4D97-AF65-F5344CB8AC3E}">
        <p14:creationId xmlns:p14="http://schemas.microsoft.com/office/powerpoint/2010/main" val="10632670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5099C575-C5D3-4629-BED1-9A93E7E973F0}" type="slidenum">
              <a:rPr lang="en-IN" smtClean="0"/>
              <a:t>‹#›</a:t>
            </a:fld>
            <a:endParaRPr lang="en-IN"/>
          </a:p>
        </p:txBody>
      </p:sp>
      <p:sp>
        <p:nvSpPr>
          <p:cNvPr id="5" name="Date Placeholder 4"/>
          <p:cNvSpPr>
            <a:spLocks noGrp="1"/>
          </p:cNvSpPr>
          <p:nvPr>
            <p:ph type="dt" sz="half" idx="10"/>
          </p:nvPr>
        </p:nvSpPr>
        <p:spPr/>
        <p:txBody>
          <a:bodyPr/>
          <a:lstStyle/>
          <a:p>
            <a:fld id="{487A7DB0-6069-406A-A506-6C494BA6864D}" type="datetimeFigureOut">
              <a:rPr lang="en-IN" smtClean="0"/>
              <a:t>03-11-2025</a:t>
            </a:fld>
            <a:endParaRPr lang="en-IN"/>
          </a:p>
        </p:txBody>
      </p:sp>
    </p:spTree>
    <p:extLst>
      <p:ext uri="{BB962C8B-B14F-4D97-AF65-F5344CB8AC3E}">
        <p14:creationId xmlns:p14="http://schemas.microsoft.com/office/powerpoint/2010/main" val="30798195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487A7DB0-6069-406A-A506-6C494BA6864D}" type="datetimeFigureOut">
              <a:rPr lang="en-IN" smtClean="0"/>
              <a:t>03-11-2025</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099C575-C5D3-4629-BED1-9A93E7E973F0}" type="slidenum">
              <a:rPr lang="en-IN" smtClean="0"/>
              <a:t>‹#›</a:t>
            </a:fld>
            <a:endParaRPr lang="en-IN"/>
          </a:p>
        </p:txBody>
      </p:sp>
    </p:spTree>
    <p:extLst>
      <p:ext uri="{BB962C8B-B14F-4D97-AF65-F5344CB8AC3E}">
        <p14:creationId xmlns:p14="http://schemas.microsoft.com/office/powerpoint/2010/main" val="1403771489"/>
      </p:ext>
    </p:extLst>
  </p:cSld>
  <p:clrMap bg1="lt1" tx1="dk1" bg2="lt2" tx2="dk2" accent1="accent1" accent2="accent2" accent3="accent3" accent4="accent4" accent5="accent5" accent6="accent6" hlink="hlink" folHlink="folHlink"/>
  <p:sldLayoutIdLst>
    <p:sldLayoutId id="2147483737" r:id="rId1"/>
    <p:sldLayoutId id="2147483738" r:id="rId2"/>
    <p:sldLayoutId id="2147483739" r:id="rId3"/>
    <p:sldLayoutId id="2147483740" r:id="rId4"/>
    <p:sldLayoutId id="2147483741" r:id="rId5"/>
    <p:sldLayoutId id="2147483742" r:id="rId6"/>
    <p:sldLayoutId id="2147483743" r:id="rId7"/>
    <p:sldLayoutId id="2147483744" r:id="rId8"/>
    <p:sldLayoutId id="2147483745" r:id="rId9"/>
    <p:sldLayoutId id="2147483746" r:id="rId10"/>
    <p:sldLayoutId id="2147483747" r:id="rId11"/>
    <p:sldLayoutId id="2147483748" r:id="rId12"/>
    <p:sldLayoutId id="2147483749" r:id="rId13"/>
    <p:sldLayoutId id="2147483750" r:id="rId14"/>
    <p:sldLayoutId id="2147483751" r:id="rId15"/>
    <p:sldLayoutId id="2147483752"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A9F2B3D-6FEC-3B7A-6BF8-662E9730DE69}"/>
              </a:ext>
            </a:extLst>
          </p:cNvPr>
          <p:cNvPicPr>
            <a:picLocks noChangeAspect="1"/>
          </p:cNvPicPr>
          <p:nvPr/>
        </p:nvPicPr>
        <p:blipFill>
          <a:blip r:embed="rId2" cstate="print">
            <a:alphaModFix amt="85000"/>
            <a:extLst>
              <a:ext uri="{28A0092B-C50C-407E-A947-70E740481C1C}">
                <a14:useLocalDpi xmlns:a14="http://schemas.microsoft.com/office/drawing/2010/main" val="0"/>
              </a:ext>
            </a:extLst>
          </a:blip>
          <a:srcRect/>
          <a:stretch>
            <a:fillRect/>
          </a:stretch>
        </p:blipFill>
        <p:spPr bwMode="auto">
          <a:xfrm>
            <a:off x="0" y="-1"/>
            <a:ext cx="12192000" cy="2334549"/>
          </a:xfrm>
          <a:prstGeom prst="rect">
            <a:avLst/>
          </a:prstGeom>
          <a:noFill/>
        </p:spPr>
      </p:pic>
      <p:sp>
        <p:nvSpPr>
          <p:cNvPr id="2" name="Title 1">
            <a:extLst>
              <a:ext uri="{FF2B5EF4-FFF2-40B4-BE49-F238E27FC236}">
                <a16:creationId xmlns:a16="http://schemas.microsoft.com/office/drawing/2014/main" id="{1279F237-8CBA-FFED-0759-84AD33B7C026}"/>
              </a:ext>
            </a:extLst>
          </p:cNvPr>
          <p:cNvSpPr>
            <a:spLocks noGrp="1"/>
          </p:cNvSpPr>
          <p:nvPr>
            <p:ph type="ctrTitle"/>
          </p:nvPr>
        </p:nvSpPr>
        <p:spPr>
          <a:xfrm>
            <a:off x="60358" y="2098575"/>
            <a:ext cx="12071283" cy="1824486"/>
          </a:xfrm>
        </p:spPr>
        <p:txBody>
          <a:bodyPr/>
          <a:lstStyle/>
          <a:p>
            <a:pPr algn="ctr"/>
            <a:r>
              <a:rPr lang="en-IN" sz="4400" b="1" dirty="0">
                <a:solidFill>
                  <a:schemeClr val="accent2">
                    <a:lumMod val="50000"/>
                  </a:schemeClr>
                </a:solidFill>
                <a:latin typeface="Times New Roman" panose="02020603050405020304" pitchFamily="18" charset="0"/>
                <a:cs typeface="Times New Roman" panose="02020603050405020304" pitchFamily="18" charset="0"/>
              </a:rPr>
              <a:t>Food Trends: Understanding Customer Preferences in the F&amp;B Industry</a:t>
            </a:r>
          </a:p>
        </p:txBody>
      </p:sp>
      <p:sp>
        <p:nvSpPr>
          <p:cNvPr id="3" name="Subtitle 2">
            <a:extLst>
              <a:ext uri="{FF2B5EF4-FFF2-40B4-BE49-F238E27FC236}">
                <a16:creationId xmlns:a16="http://schemas.microsoft.com/office/drawing/2014/main" id="{73B40D4E-8CED-C656-5102-EEE715A14EDC}"/>
              </a:ext>
            </a:extLst>
          </p:cNvPr>
          <p:cNvSpPr>
            <a:spLocks noGrp="1"/>
          </p:cNvSpPr>
          <p:nvPr>
            <p:ph type="subTitle" idx="1"/>
          </p:nvPr>
        </p:nvSpPr>
        <p:spPr>
          <a:xfrm>
            <a:off x="1938124" y="4042167"/>
            <a:ext cx="7766936" cy="1096899"/>
          </a:xfrm>
        </p:spPr>
        <p:txBody>
          <a:bodyPr/>
          <a:lstStyle/>
          <a:p>
            <a:pPr algn="ctr"/>
            <a:r>
              <a:rPr lang="en-US" sz="2800" b="1" dirty="0">
                <a:solidFill>
                  <a:schemeClr val="accent2">
                    <a:lumMod val="50000"/>
                  </a:schemeClr>
                </a:solidFill>
                <a:latin typeface="Times New Roman" panose="02020603050405020304" pitchFamily="18" charset="0"/>
                <a:cs typeface="Times New Roman" panose="02020603050405020304" pitchFamily="18" charset="0"/>
              </a:rPr>
              <a:t>TEAM – B</a:t>
            </a:r>
          </a:p>
          <a:p>
            <a:endParaRPr lang="en-IN" dirty="0">
              <a:latin typeface="Times New Roman" panose="02020603050405020304" pitchFamily="18" charset="0"/>
              <a:cs typeface="Times New Roman" panose="02020603050405020304" pitchFamily="18" charset="0"/>
            </a:endParaRPr>
          </a:p>
        </p:txBody>
      </p:sp>
      <p:sp>
        <p:nvSpPr>
          <p:cNvPr id="9" name="TextBox 8">
            <a:extLst>
              <a:ext uri="{FF2B5EF4-FFF2-40B4-BE49-F238E27FC236}">
                <a16:creationId xmlns:a16="http://schemas.microsoft.com/office/drawing/2014/main" id="{B2761E4D-8C65-39E4-03D9-67381F3D77B8}"/>
              </a:ext>
            </a:extLst>
          </p:cNvPr>
          <p:cNvSpPr txBox="1"/>
          <p:nvPr/>
        </p:nvSpPr>
        <p:spPr>
          <a:xfrm>
            <a:off x="3050458" y="3246792"/>
            <a:ext cx="6100916" cy="369332"/>
          </a:xfrm>
          <a:prstGeom prst="rect">
            <a:avLst/>
          </a:prstGeom>
          <a:noFill/>
        </p:spPr>
        <p:txBody>
          <a:bodyPr wrap="square">
            <a:spAutoFit/>
          </a:bodyPr>
          <a:lstStyle/>
          <a:p>
            <a:endParaRPr lang="en-IN" dirty="0"/>
          </a:p>
        </p:txBody>
      </p:sp>
      <p:sp>
        <p:nvSpPr>
          <p:cNvPr id="11" name="TextBox 10">
            <a:extLst>
              <a:ext uri="{FF2B5EF4-FFF2-40B4-BE49-F238E27FC236}">
                <a16:creationId xmlns:a16="http://schemas.microsoft.com/office/drawing/2014/main" id="{B482BA15-239A-CE5E-7334-8F1087A25E83}"/>
              </a:ext>
            </a:extLst>
          </p:cNvPr>
          <p:cNvSpPr txBox="1"/>
          <p:nvPr/>
        </p:nvSpPr>
        <p:spPr>
          <a:xfrm>
            <a:off x="3050458" y="3246792"/>
            <a:ext cx="6100916" cy="369332"/>
          </a:xfrm>
          <a:prstGeom prst="rect">
            <a:avLst/>
          </a:prstGeom>
          <a:noFill/>
        </p:spPr>
        <p:txBody>
          <a:bodyPr wrap="square">
            <a:spAutoFit/>
          </a:bodyPr>
          <a:lstStyle/>
          <a:p>
            <a:endParaRPr lang="en-IN" dirty="0"/>
          </a:p>
        </p:txBody>
      </p:sp>
      <p:graphicFrame>
        <p:nvGraphicFramePr>
          <p:cNvPr id="13" name="Table 12">
            <a:extLst>
              <a:ext uri="{FF2B5EF4-FFF2-40B4-BE49-F238E27FC236}">
                <a16:creationId xmlns:a16="http://schemas.microsoft.com/office/drawing/2014/main" id="{4D77A576-6B17-6C5B-42AE-18A734C75AC4}"/>
              </a:ext>
            </a:extLst>
          </p:cNvPr>
          <p:cNvGraphicFramePr>
            <a:graphicFrameLocks noGrp="1"/>
          </p:cNvGraphicFramePr>
          <p:nvPr>
            <p:extLst>
              <p:ext uri="{D42A27DB-BD31-4B8C-83A1-F6EECF244321}">
                <p14:modId xmlns:p14="http://schemas.microsoft.com/office/powerpoint/2010/main" val="3116022566"/>
              </p:ext>
            </p:extLst>
          </p:nvPr>
        </p:nvGraphicFramePr>
        <p:xfrm>
          <a:off x="4699865" y="4590617"/>
          <a:ext cx="2243455" cy="2128658"/>
        </p:xfrm>
        <a:graphic>
          <a:graphicData uri="http://schemas.openxmlformats.org/drawingml/2006/table">
            <a:tbl>
              <a:tblPr firstRow="1" firstCol="1" bandRow="1">
                <a:tableStyleId>{5940675A-B579-460E-94D1-54222C63F5DA}</a:tableStyleId>
              </a:tblPr>
              <a:tblGrid>
                <a:gridCol w="2243455">
                  <a:extLst>
                    <a:ext uri="{9D8B030D-6E8A-4147-A177-3AD203B41FA5}">
                      <a16:colId xmlns:a16="http://schemas.microsoft.com/office/drawing/2014/main" val="2343551609"/>
                    </a:ext>
                  </a:extLst>
                </a:gridCol>
              </a:tblGrid>
              <a:tr h="304094">
                <a:tc>
                  <a:txBody>
                    <a:bodyPr/>
                    <a:lstStyle/>
                    <a:p>
                      <a:pPr marL="0" marR="0">
                        <a:lnSpc>
                          <a:spcPct val="107000"/>
                        </a:lnSpc>
                        <a:spcAft>
                          <a:spcPts val="800"/>
                        </a:spcAft>
                        <a:buNone/>
                      </a:pPr>
                      <a:r>
                        <a:rPr lang="en-US" sz="1400" b="0" kern="0" dirty="0">
                          <a:effectLst/>
                          <a:latin typeface="Times New Roman" panose="02020603050405020304" pitchFamily="18" charset="0"/>
                          <a:cs typeface="Times New Roman" panose="02020603050405020304" pitchFamily="18" charset="0"/>
                        </a:rPr>
                        <a:t>Mahima Sharan</a:t>
                      </a:r>
                      <a:endParaRPr lang="en-IN" sz="1100" b="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2612299199"/>
                  </a:ext>
                </a:extLst>
              </a:tr>
              <a:tr h="304094">
                <a:tc>
                  <a:txBody>
                    <a:bodyPr/>
                    <a:lstStyle/>
                    <a:p>
                      <a:pPr marL="0" marR="0">
                        <a:lnSpc>
                          <a:spcPct val="107000"/>
                        </a:lnSpc>
                        <a:spcAft>
                          <a:spcPts val="800"/>
                        </a:spcAft>
                        <a:buNone/>
                      </a:pPr>
                      <a:r>
                        <a:rPr lang="en-US" sz="1400" b="0" kern="0" dirty="0">
                          <a:effectLst/>
                          <a:latin typeface="Times New Roman" panose="02020603050405020304" pitchFamily="18" charset="0"/>
                          <a:cs typeface="Times New Roman" panose="02020603050405020304" pitchFamily="18" charset="0"/>
                        </a:rPr>
                        <a:t>Gunjan Soni</a:t>
                      </a:r>
                      <a:endParaRPr lang="en-IN" sz="1100" b="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3318864447"/>
                  </a:ext>
                </a:extLst>
              </a:tr>
              <a:tr h="304094">
                <a:tc>
                  <a:txBody>
                    <a:bodyPr/>
                    <a:lstStyle/>
                    <a:p>
                      <a:pPr marL="0" marR="0">
                        <a:lnSpc>
                          <a:spcPct val="107000"/>
                        </a:lnSpc>
                        <a:spcAft>
                          <a:spcPts val="800"/>
                        </a:spcAft>
                        <a:buNone/>
                      </a:pPr>
                      <a:r>
                        <a:rPr lang="en-US" sz="1400" b="0" kern="0" dirty="0">
                          <a:effectLst/>
                          <a:latin typeface="Times New Roman" panose="02020603050405020304" pitchFamily="18" charset="0"/>
                          <a:cs typeface="Times New Roman" panose="02020603050405020304" pitchFamily="18" charset="0"/>
                        </a:rPr>
                        <a:t>Iti Tiwari</a:t>
                      </a:r>
                      <a:endParaRPr lang="en-IN" sz="1100" b="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1825145956"/>
                  </a:ext>
                </a:extLst>
              </a:tr>
              <a:tr h="304094">
                <a:tc>
                  <a:txBody>
                    <a:bodyPr/>
                    <a:lstStyle/>
                    <a:p>
                      <a:pPr marL="0" marR="0">
                        <a:lnSpc>
                          <a:spcPct val="107000"/>
                        </a:lnSpc>
                        <a:spcAft>
                          <a:spcPts val="800"/>
                        </a:spcAft>
                        <a:buNone/>
                      </a:pPr>
                      <a:r>
                        <a:rPr lang="en-US" sz="1400" b="0" kern="0" dirty="0">
                          <a:effectLst/>
                          <a:latin typeface="Times New Roman" panose="02020603050405020304" pitchFamily="18" charset="0"/>
                          <a:cs typeface="Times New Roman" panose="02020603050405020304" pitchFamily="18" charset="0"/>
                        </a:rPr>
                        <a:t>Lekshmi R</a:t>
                      </a:r>
                      <a:endParaRPr lang="en-IN" sz="1100" b="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3262121429"/>
                  </a:ext>
                </a:extLst>
              </a:tr>
              <a:tr h="304094">
                <a:tc>
                  <a:txBody>
                    <a:bodyPr/>
                    <a:lstStyle/>
                    <a:p>
                      <a:pPr marL="0" marR="0">
                        <a:lnSpc>
                          <a:spcPct val="107000"/>
                        </a:lnSpc>
                        <a:spcAft>
                          <a:spcPts val="800"/>
                        </a:spcAft>
                        <a:buNone/>
                      </a:pPr>
                      <a:r>
                        <a:rPr lang="en-US" sz="1400" b="0" kern="0" dirty="0">
                          <a:effectLst/>
                          <a:latin typeface="Times New Roman" panose="02020603050405020304" pitchFamily="18" charset="0"/>
                          <a:cs typeface="Times New Roman" panose="02020603050405020304" pitchFamily="18" charset="0"/>
                        </a:rPr>
                        <a:t>Pooja Kumari</a:t>
                      </a:r>
                      <a:endParaRPr lang="en-IN" sz="1100" b="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4278855079"/>
                  </a:ext>
                </a:extLst>
              </a:tr>
              <a:tr h="304094">
                <a:tc>
                  <a:txBody>
                    <a:bodyPr/>
                    <a:lstStyle/>
                    <a:p>
                      <a:pPr marL="0" marR="0">
                        <a:lnSpc>
                          <a:spcPct val="107000"/>
                        </a:lnSpc>
                        <a:spcAft>
                          <a:spcPts val="800"/>
                        </a:spcAft>
                        <a:buNone/>
                      </a:pPr>
                      <a:r>
                        <a:rPr lang="en-US" sz="1400" b="0" kern="0" dirty="0">
                          <a:effectLst/>
                          <a:latin typeface="Times New Roman" panose="02020603050405020304" pitchFamily="18" charset="0"/>
                          <a:cs typeface="Times New Roman" panose="02020603050405020304" pitchFamily="18" charset="0"/>
                        </a:rPr>
                        <a:t>Meher Raju</a:t>
                      </a:r>
                      <a:endParaRPr lang="en-IN" sz="1100" b="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1455436959"/>
                  </a:ext>
                </a:extLst>
              </a:tr>
              <a:tr h="304094">
                <a:tc>
                  <a:txBody>
                    <a:bodyPr/>
                    <a:lstStyle/>
                    <a:p>
                      <a:pPr marL="0" marR="0">
                        <a:lnSpc>
                          <a:spcPct val="107000"/>
                        </a:lnSpc>
                        <a:spcAft>
                          <a:spcPts val="800"/>
                        </a:spcAft>
                        <a:buNone/>
                      </a:pPr>
                      <a:r>
                        <a:rPr lang="en-US" sz="1400" b="0" kern="0" dirty="0">
                          <a:effectLst/>
                          <a:latin typeface="Times New Roman" panose="02020603050405020304" pitchFamily="18" charset="0"/>
                          <a:cs typeface="Times New Roman" panose="02020603050405020304" pitchFamily="18" charset="0"/>
                        </a:rPr>
                        <a:t>Nithiksha N</a:t>
                      </a:r>
                      <a:endParaRPr lang="en-IN" sz="1100" b="0" kern="100" dirty="0">
                        <a:effectLst/>
                        <a:latin typeface="Times New Roman" panose="02020603050405020304" pitchFamily="18" charset="0"/>
                        <a:ea typeface="Calibri" panose="020F0502020204030204" pitchFamily="34" charset="0"/>
                        <a:cs typeface="Times New Roman" panose="02020603050405020304" pitchFamily="18" charset="0"/>
                      </a:endParaRPr>
                    </a:p>
                  </a:txBody>
                  <a:tcPr marL="68580" marR="68580" marT="0" marB="0">
                    <a:solidFill>
                      <a:schemeClr val="accent1">
                        <a:lumMod val="20000"/>
                        <a:lumOff val="80000"/>
                      </a:schemeClr>
                    </a:solidFill>
                  </a:tcPr>
                </a:tc>
                <a:extLst>
                  <a:ext uri="{0D108BD9-81ED-4DB2-BD59-A6C34878D82A}">
                    <a16:rowId xmlns:a16="http://schemas.microsoft.com/office/drawing/2014/main" val="3750477635"/>
                  </a:ext>
                </a:extLst>
              </a:tr>
            </a:tbl>
          </a:graphicData>
        </a:graphic>
      </p:graphicFrame>
    </p:spTree>
    <p:extLst>
      <p:ext uri="{BB962C8B-B14F-4D97-AF65-F5344CB8AC3E}">
        <p14:creationId xmlns:p14="http://schemas.microsoft.com/office/powerpoint/2010/main" val="24311446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F39D3E-D9D3-8C93-1253-22299DC9BA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8BCB972-5516-E643-7C8B-D43E70F84E54}"/>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Methodology Overview</a:t>
            </a:r>
            <a:br>
              <a:rPr lang="en-IN" b="1" dirty="0">
                <a:solidFill>
                  <a:schemeClr val="accent2">
                    <a:lumMod val="50000"/>
                  </a:schemeClr>
                </a:solidFill>
                <a:latin typeface="Times New Roman" panose="02020603050405020304" pitchFamily="18" charset="0"/>
                <a:cs typeface="Times New Roman" panose="02020603050405020304" pitchFamily="18" charset="0"/>
              </a:rPr>
            </a:br>
            <a:endParaRPr lang="en-IN" b="1"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94D5A2DD-BAD9-F8B0-9F45-690B58DBD900}"/>
              </a:ext>
            </a:extLst>
          </p:cNvPr>
          <p:cNvSpPr>
            <a:spLocks noGrp="1" noChangeArrowheads="1"/>
          </p:cNvSpPr>
          <p:nvPr>
            <p:ph idx="1"/>
          </p:nvPr>
        </p:nvSpPr>
        <p:spPr bwMode="auto">
          <a:xfrm>
            <a:off x="677334" y="1427759"/>
            <a:ext cx="9028140" cy="4961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nSpc>
                <a:spcPct val="150000"/>
              </a:lnSpc>
              <a:buNone/>
            </a:pPr>
            <a:r>
              <a:rPr lang="en-IN" sz="2000" dirty="0">
                <a:latin typeface="Times New Roman" panose="02020603050405020304" pitchFamily="18" charset="0"/>
                <a:cs typeface="Times New Roman" panose="02020603050405020304" pitchFamily="18" charset="0"/>
              </a:rPr>
              <a:t>The methodology outlines the step-by-step approach from data collection to visualization. It emphasizes systematic data cleaning, transformation, and dashboard development to ensure accuracy and relevance in insights.</a:t>
            </a:r>
          </a:p>
          <a:p>
            <a:pPr>
              <a:lnSpc>
                <a:spcPct val="150000"/>
              </a:lnSpc>
            </a:pPr>
            <a:r>
              <a:rPr lang="en-IN" sz="2000" dirty="0">
                <a:latin typeface="Times New Roman" panose="02020603050405020304" pitchFamily="18" charset="0"/>
                <a:cs typeface="Times New Roman" panose="02020603050405020304" pitchFamily="18" charset="0"/>
              </a:rPr>
              <a:t>Data collection and cleaning in Excel.</a:t>
            </a:r>
          </a:p>
          <a:p>
            <a:pPr>
              <a:lnSpc>
                <a:spcPct val="150000"/>
              </a:lnSpc>
            </a:pPr>
            <a:r>
              <a:rPr lang="en-IN" sz="2000" dirty="0">
                <a:latin typeface="Times New Roman" panose="02020603050405020304" pitchFamily="18" charset="0"/>
                <a:cs typeface="Times New Roman" panose="02020603050405020304" pitchFamily="18" charset="0"/>
              </a:rPr>
              <a:t>Transformation using Power Query in Power BI.</a:t>
            </a:r>
          </a:p>
          <a:p>
            <a:pPr>
              <a:lnSpc>
                <a:spcPct val="150000"/>
              </a:lnSpc>
            </a:pPr>
            <a:r>
              <a:rPr lang="en-IN" sz="2000" dirty="0">
                <a:latin typeface="Times New Roman" panose="02020603050405020304" pitchFamily="18" charset="0"/>
                <a:cs typeface="Times New Roman" panose="02020603050405020304" pitchFamily="18" charset="0"/>
              </a:rPr>
              <a:t>Dashboard design with KPIs and visuals.</a:t>
            </a:r>
          </a:p>
          <a:p>
            <a:pPr>
              <a:lnSpc>
                <a:spcPct val="150000"/>
              </a:lnSpc>
            </a:pPr>
            <a:r>
              <a:rPr lang="en-IN" sz="2000" dirty="0">
                <a:latin typeface="Times New Roman" panose="02020603050405020304" pitchFamily="18" charset="0"/>
                <a:cs typeface="Times New Roman" panose="02020603050405020304" pitchFamily="18" charset="0"/>
              </a:rPr>
              <a:t>DAX used for calculated measures.</a:t>
            </a:r>
          </a:p>
          <a:p>
            <a:pPr>
              <a:lnSpc>
                <a:spcPct val="150000"/>
              </a:lnSpc>
            </a:pPr>
            <a:r>
              <a:rPr lang="en-IN" sz="2000" dirty="0">
                <a:latin typeface="Times New Roman" panose="02020603050405020304" pitchFamily="18" charset="0"/>
                <a:cs typeface="Times New Roman" panose="02020603050405020304" pitchFamily="18" charset="0"/>
              </a:rPr>
              <a:t>Insights extracted, validated, and reviewed.</a:t>
            </a:r>
          </a:p>
          <a:p>
            <a:pPr>
              <a:lnSpc>
                <a:spcPct val="150000"/>
              </a:lnSpc>
            </a:pPr>
            <a:r>
              <a:rPr lang="en-IN" sz="2000" dirty="0">
                <a:latin typeface="Times New Roman" panose="02020603050405020304" pitchFamily="18" charset="0"/>
                <a:cs typeface="Times New Roman" panose="02020603050405020304" pitchFamily="18" charset="0"/>
              </a:rPr>
              <a:t>Reporting and presentation compiled for submission.</a:t>
            </a:r>
          </a:p>
        </p:txBody>
      </p:sp>
    </p:spTree>
    <p:extLst>
      <p:ext uri="{BB962C8B-B14F-4D97-AF65-F5344CB8AC3E}">
        <p14:creationId xmlns:p14="http://schemas.microsoft.com/office/powerpoint/2010/main" val="29264172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0AE137-8BF6-E198-E448-D8CEF4CD08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72F27A9-852A-793A-37CE-B569BAB063FA}"/>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Dashboard Overview </a:t>
            </a:r>
            <a:br>
              <a:rPr lang="en-IN" b="1" dirty="0">
                <a:solidFill>
                  <a:schemeClr val="accent2">
                    <a:lumMod val="50000"/>
                  </a:schemeClr>
                </a:solidFill>
                <a:latin typeface="Times New Roman" panose="02020603050405020304" pitchFamily="18" charset="0"/>
                <a:cs typeface="Times New Roman" panose="02020603050405020304" pitchFamily="18" charset="0"/>
              </a:rPr>
            </a:br>
            <a:endParaRPr lang="en-IN" b="1"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6CBF6DFC-C27B-EF1E-0F76-AB253A404AD7}"/>
              </a:ext>
            </a:extLst>
          </p:cNvPr>
          <p:cNvSpPr>
            <a:spLocks noGrp="1" noChangeArrowheads="1"/>
          </p:cNvSpPr>
          <p:nvPr>
            <p:ph idx="1"/>
          </p:nvPr>
        </p:nvSpPr>
        <p:spPr bwMode="auto">
          <a:xfrm>
            <a:off x="224976" y="1322780"/>
            <a:ext cx="10122181" cy="960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nSpc>
                <a:spcPct val="150000"/>
              </a:lnSpc>
              <a:buNone/>
            </a:pPr>
            <a:r>
              <a:rPr lang="en-IN" sz="2000" dirty="0">
                <a:latin typeface="Times New Roman" panose="02020603050405020304" pitchFamily="18" charset="0"/>
                <a:cs typeface="Times New Roman" panose="02020603050405020304" pitchFamily="18" charset="0"/>
              </a:rPr>
              <a:t>The home page provides a unified summary of key business metrics and serves as the entry point for detailed analysis. It visually represents overall sales, customer base, and ratings at a glance.</a:t>
            </a:r>
          </a:p>
        </p:txBody>
      </p:sp>
      <p:pic>
        <p:nvPicPr>
          <p:cNvPr id="5" name="Picture 4">
            <a:extLst>
              <a:ext uri="{FF2B5EF4-FFF2-40B4-BE49-F238E27FC236}">
                <a16:creationId xmlns:a16="http://schemas.microsoft.com/office/drawing/2014/main" id="{9E31FBFC-46EC-A74F-BD55-31C7FCCB6AB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0008" y="2442410"/>
            <a:ext cx="7191319" cy="4045117"/>
          </a:xfrm>
          <a:prstGeom prst="rect">
            <a:avLst/>
          </a:prstGeom>
        </p:spPr>
      </p:pic>
    </p:spTree>
    <p:extLst>
      <p:ext uri="{BB962C8B-B14F-4D97-AF65-F5344CB8AC3E}">
        <p14:creationId xmlns:p14="http://schemas.microsoft.com/office/powerpoint/2010/main" val="8351377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EDD18A-B942-009B-C4D3-BA8B01C51F9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B968B19-0A79-EFDF-1CC5-6DEAC84ECFDB}"/>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Sales &amp; Performance Insights</a:t>
            </a:r>
          </a:p>
        </p:txBody>
      </p:sp>
      <p:sp>
        <p:nvSpPr>
          <p:cNvPr id="4" name="Rectangle 1">
            <a:extLst>
              <a:ext uri="{FF2B5EF4-FFF2-40B4-BE49-F238E27FC236}">
                <a16:creationId xmlns:a16="http://schemas.microsoft.com/office/drawing/2014/main" id="{876B628C-7A8C-B586-54D7-4AADB8A99EE3}"/>
              </a:ext>
            </a:extLst>
          </p:cNvPr>
          <p:cNvSpPr>
            <a:spLocks noGrp="1" noChangeArrowheads="1"/>
          </p:cNvSpPr>
          <p:nvPr>
            <p:ph idx="1"/>
          </p:nvPr>
        </p:nvSpPr>
        <p:spPr bwMode="auto">
          <a:xfrm>
            <a:off x="352481" y="1219404"/>
            <a:ext cx="9669824" cy="1421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nSpc>
                <a:spcPct val="150000"/>
              </a:lnSpc>
              <a:buNone/>
            </a:pPr>
            <a:r>
              <a:rPr lang="en-IN" sz="2000" dirty="0">
                <a:latin typeface="Times New Roman" panose="02020603050405020304" pitchFamily="18" charset="0"/>
                <a:cs typeface="Times New Roman" panose="02020603050405020304" pitchFamily="18" charset="0"/>
              </a:rPr>
              <a:t>Sales metrics form the backbone of business intelligence. By analysing sales trends, order frequency, and payment modes, businesses can identify their strongest performance areas and weaknesses.</a:t>
            </a:r>
          </a:p>
        </p:txBody>
      </p:sp>
      <p:pic>
        <p:nvPicPr>
          <p:cNvPr id="5" name="Picture 4">
            <a:extLst>
              <a:ext uri="{FF2B5EF4-FFF2-40B4-BE49-F238E27FC236}">
                <a16:creationId xmlns:a16="http://schemas.microsoft.com/office/drawing/2014/main" id="{C43BE071-DEC0-D753-00D5-9C0B3D4BDC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4737" y="2394284"/>
            <a:ext cx="7267074" cy="4186892"/>
          </a:xfrm>
          <a:prstGeom prst="rect">
            <a:avLst/>
          </a:prstGeom>
        </p:spPr>
      </p:pic>
    </p:spTree>
    <p:extLst>
      <p:ext uri="{BB962C8B-B14F-4D97-AF65-F5344CB8AC3E}">
        <p14:creationId xmlns:p14="http://schemas.microsoft.com/office/powerpoint/2010/main" val="11041474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8A43D5-8625-300C-4AA2-0EBE0C50AFD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024A1D0-C8C9-5066-727C-DE88333B4496}"/>
              </a:ext>
            </a:extLst>
          </p:cNvPr>
          <p:cNvSpPr>
            <a:spLocks noGrp="1"/>
          </p:cNvSpPr>
          <p:nvPr>
            <p:ph type="title"/>
          </p:nvPr>
        </p:nvSpPr>
        <p:spPr/>
        <p:txBody>
          <a:bodyPr/>
          <a:lstStyle/>
          <a:p>
            <a:pPr>
              <a:lnSpc>
                <a:spcPct val="150000"/>
              </a:lnSpc>
            </a:pPr>
            <a:r>
              <a:rPr lang="en-IN" b="1" dirty="0">
                <a:solidFill>
                  <a:schemeClr val="accent2">
                    <a:lumMod val="50000"/>
                  </a:schemeClr>
                </a:solidFill>
                <a:latin typeface="Times New Roman" panose="02020603050405020304" pitchFamily="18" charset="0"/>
                <a:cs typeface="Times New Roman" panose="02020603050405020304" pitchFamily="18" charset="0"/>
              </a:rPr>
              <a:t>Customer Demographics &amp; Preferences</a:t>
            </a:r>
          </a:p>
        </p:txBody>
      </p:sp>
      <p:sp>
        <p:nvSpPr>
          <p:cNvPr id="4" name="Rectangle 1">
            <a:extLst>
              <a:ext uri="{FF2B5EF4-FFF2-40B4-BE49-F238E27FC236}">
                <a16:creationId xmlns:a16="http://schemas.microsoft.com/office/drawing/2014/main" id="{230F4286-E635-9EC3-29E4-5E7C087DCEA2}"/>
              </a:ext>
            </a:extLst>
          </p:cNvPr>
          <p:cNvSpPr>
            <a:spLocks noGrp="1" noChangeArrowheads="1"/>
          </p:cNvSpPr>
          <p:nvPr>
            <p:ph idx="1"/>
          </p:nvPr>
        </p:nvSpPr>
        <p:spPr bwMode="auto">
          <a:xfrm>
            <a:off x="677334" y="1380706"/>
            <a:ext cx="9028140" cy="1421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nSpc>
                <a:spcPct val="150000"/>
              </a:lnSpc>
              <a:buNone/>
            </a:pPr>
            <a:r>
              <a:rPr lang="en-IN" sz="2000" dirty="0">
                <a:latin typeface="Times New Roman" panose="02020603050405020304" pitchFamily="18" charset="0"/>
                <a:cs typeface="Times New Roman" panose="02020603050405020304" pitchFamily="18" charset="0"/>
              </a:rPr>
              <a:t>Demographic insights reveal which customer segments drive the highest engagement and sales. Understanding these segments helps tailor products and marketing strategies effectively.</a:t>
            </a:r>
          </a:p>
        </p:txBody>
      </p:sp>
      <p:pic>
        <p:nvPicPr>
          <p:cNvPr id="5" name="Picture 4">
            <a:extLst>
              <a:ext uri="{FF2B5EF4-FFF2-40B4-BE49-F238E27FC236}">
                <a16:creationId xmlns:a16="http://schemas.microsoft.com/office/drawing/2014/main" id="{9E174CB4-9DFB-D2E6-EE35-D711B1061C7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3337" y="2550694"/>
            <a:ext cx="6972969" cy="3922295"/>
          </a:xfrm>
          <a:prstGeom prst="rect">
            <a:avLst/>
          </a:prstGeom>
        </p:spPr>
      </p:pic>
    </p:spTree>
    <p:extLst>
      <p:ext uri="{BB962C8B-B14F-4D97-AF65-F5344CB8AC3E}">
        <p14:creationId xmlns:p14="http://schemas.microsoft.com/office/powerpoint/2010/main" val="371237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491A3B-9A31-3DC2-EE5E-EA431C8C57F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4F8AA6-9E27-DD41-9057-6B7319C3EBC1}"/>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Product Category Analysis</a:t>
            </a:r>
            <a:br>
              <a:rPr lang="en-IN" b="1" dirty="0">
                <a:solidFill>
                  <a:schemeClr val="accent2">
                    <a:lumMod val="50000"/>
                  </a:schemeClr>
                </a:solidFill>
                <a:latin typeface="Times New Roman" panose="02020603050405020304" pitchFamily="18" charset="0"/>
                <a:cs typeface="Times New Roman" panose="02020603050405020304" pitchFamily="18" charset="0"/>
              </a:rPr>
            </a:br>
            <a:endParaRPr lang="en-IN" b="1"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558BDF4B-5230-B322-348E-AA4FF8077445}"/>
              </a:ext>
            </a:extLst>
          </p:cNvPr>
          <p:cNvSpPr>
            <a:spLocks noGrp="1" noChangeArrowheads="1"/>
          </p:cNvSpPr>
          <p:nvPr>
            <p:ph idx="1"/>
          </p:nvPr>
        </p:nvSpPr>
        <p:spPr bwMode="auto">
          <a:xfrm>
            <a:off x="436701" y="1270000"/>
            <a:ext cx="9465287" cy="14219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nSpc>
                <a:spcPct val="150000"/>
              </a:lnSpc>
              <a:buNone/>
            </a:pPr>
            <a:r>
              <a:rPr lang="en-IN" sz="2000" dirty="0">
                <a:latin typeface="Times New Roman" panose="02020603050405020304" pitchFamily="18" charset="0"/>
                <a:cs typeface="Times New Roman" panose="02020603050405020304" pitchFamily="18" charset="0"/>
              </a:rPr>
              <a:t>Product category analysis highlights which food types contribute most to revenue and satisfaction. It aids in optimizing inventory and marketing strategies based on popularity and profitability.</a:t>
            </a:r>
          </a:p>
        </p:txBody>
      </p:sp>
      <p:pic>
        <p:nvPicPr>
          <p:cNvPr id="5" name="Picture 4">
            <a:extLst>
              <a:ext uri="{FF2B5EF4-FFF2-40B4-BE49-F238E27FC236}">
                <a16:creationId xmlns:a16="http://schemas.microsoft.com/office/drawing/2014/main" id="{31D75F97-6447-A93B-2165-01351E4A8BF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90012" y="2346158"/>
            <a:ext cx="7406238" cy="4166009"/>
          </a:xfrm>
          <a:prstGeom prst="rect">
            <a:avLst/>
          </a:prstGeom>
        </p:spPr>
      </p:pic>
    </p:spTree>
    <p:extLst>
      <p:ext uri="{BB962C8B-B14F-4D97-AF65-F5344CB8AC3E}">
        <p14:creationId xmlns:p14="http://schemas.microsoft.com/office/powerpoint/2010/main" val="42875917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3897CA-0A7D-620D-A521-17CA7D4EA41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005251-17A3-E789-11D1-EE5D0FB8614D}"/>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Regional &amp; Platform Insights</a:t>
            </a:r>
          </a:p>
        </p:txBody>
      </p:sp>
      <p:sp>
        <p:nvSpPr>
          <p:cNvPr id="4" name="Rectangle 1">
            <a:extLst>
              <a:ext uri="{FF2B5EF4-FFF2-40B4-BE49-F238E27FC236}">
                <a16:creationId xmlns:a16="http://schemas.microsoft.com/office/drawing/2014/main" id="{DC606BF9-EE4D-E290-CDD9-65DCD5297866}"/>
              </a:ext>
            </a:extLst>
          </p:cNvPr>
          <p:cNvSpPr>
            <a:spLocks noGrp="1" noChangeArrowheads="1"/>
          </p:cNvSpPr>
          <p:nvPr>
            <p:ph idx="1"/>
          </p:nvPr>
        </p:nvSpPr>
        <p:spPr bwMode="auto">
          <a:xfrm>
            <a:off x="376544" y="1450236"/>
            <a:ext cx="9645761" cy="960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nSpc>
                <a:spcPct val="150000"/>
              </a:lnSpc>
              <a:buNone/>
            </a:pPr>
            <a:r>
              <a:rPr lang="en-IN" sz="2000" dirty="0">
                <a:latin typeface="Times New Roman" panose="02020603050405020304" pitchFamily="18" charset="0"/>
                <a:cs typeface="Times New Roman" panose="02020603050405020304" pitchFamily="18" charset="0"/>
              </a:rPr>
              <a:t>Regional and platform analysis brings clarity to performance across locations and delivery services. It identifies revenue leaders and helps allocate marketing resources effectively.</a:t>
            </a:r>
          </a:p>
        </p:txBody>
      </p:sp>
      <p:pic>
        <p:nvPicPr>
          <p:cNvPr id="5" name="Picture 4">
            <a:extLst>
              <a:ext uri="{FF2B5EF4-FFF2-40B4-BE49-F238E27FC236}">
                <a16:creationId xmlns:a16="http://schemas.microsoft.com/office/drawing/2014/main" id="{BFBAAB22-26AE-01CD-EABA-8533AC60D3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18172" y="2506818"/>
            <a:ext cx="7341608" cy="4129654"/>
          </a:xfrm>
          <a:prstGeom prst="rect">
            <a:avLst/>
          </a:prstGeom>
        </p:spPr>
      </p:pic>
    </p:spTree>
    <p:extLst>
      <p:ext uri="{BB962C8B-B14F-4D97-AF65-F5344CB8AC3E}">
        <p14:creationId xmlns:p14="http://schemas.microsoft.com/office/powerpoint/2010/main" val="27231094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2E3546-7D89-8437-2B1C-4848B977E2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E8CCF5D-1492-B001-7341-AEC7E0C7041A}"/>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Seasonal &amp; Time-Based Trends</a:t>
            </a:r>
            <a:br>
              <a:rPr lang="en-IN" b="1" dirty="0">
                <a:solidFill>
                  <a:schemeClr val="accent2">
                    <a:lumMod val="50000"/>
                  </a:schemeClr>
                </a:solidFill>
                <a:latin typeface="Times New Roman" panose="02020603050405020304" pitchFamily="18" charset="0"/>
                <a:cs typeface="Times New Roman" panose="02020603050405020304" pitchFamily="18" charset="0"/>
              </a:rPr>
            </a:br>
            <a:endParaRPr lang="en-IN" b="1"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38F1619B-18DB-4B46-150F-6ED9E53996BA}"/>
              </a:ext>
            </a:extLst>
          </p:cNvPr>
          <p:cNvSpPr>
            <a:spLocks noGrp="1" noChangeArrowheads="1"/>
          </p:cNvSpPr>
          <p:nvPr>
            <p:ph idx="1"/>
          </p:nvPr>
        </p:nvSpPr>
        <p:spPr bwMode="auto">
          <a:xfrm>
            <a:off x="461598" y="1270000"/>
            <a:ext cx="9028140" cy="9603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nSpc>
                <a:spcPct val="150000"/>
              </a:lnSpc>
              <a:buNone/>
            </a:pPr>
            <a:r>
              <a:rPr lang="en-IN" sz="2000" dirty="0">
                <a:latin typeface="Times New Roman" panose="02020603050405020304" pitchFamily="18" charset="0"/>
                <a:cs typeface="Times New Roman" panose="02020603050405020304" pitchFamily="18" charset="0"/>
              </a:rPr>
              <a:t>Time-based analysis uncovers when and what customers prefer to order. Recognizing these peaks enables better promotions, staffing, and logistics planning.</a:t>
            </a:r>
          </a:p>
        </p:txBody>
      </p:sp>
      <p:pic>
        <p:nvPicPr>
          <p:cNvPr id="5" name="Picture 4">
            <a:extLst>
              <a:ext uri="{FF2B5EF4-FFF2-40B4-BE49-F238E27FC236}">
                <a16:creationId xmlns:a16="http://schemas.microsoft.com/office/drawing/2014/main" id="{F46B7843-F24C-5968-8B14-97FBC75EA5D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83452" y="2230328"/>
            <a:ext cx="7784432" cy="4378743"/>
          </a:xfrm>
          <a:prstGeom prst="rect">
            <a:avLst/>
          </a:prstGeom>
        </p:spPr>
      </p:pic>
    </p:spTree>
    <p:extLst>
      <p:ext uri="{BB962C8B-B14F-4D97-AF65-F5344CB8AC3E}">
        <p14:creationId xmlns:p14="http://schemas.microsoft.com/office/powerpoint/2010/main" val="20837724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71D940-3E00-4493-87A6-DF1AFFCFB48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2D1D670-0F4F-10CC-D299-5C692FA112F4}"/>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Future Insights &amp; Recommendations</a:t>
            </a:r>
          </a:p>
        </p:txBody>
      </p:sp>
      <p:sp>
        <p:nvSpPr>
          <p:cNvPr id="4" name="Rectangle 1">
            <a:extLst>
              <a:ext uri="{FF2B5EF4-FFF2-40B4-BE49-F238E27FC236}">
                <a16:creationId xmlns:a16="http://schemas.microsoft.com/office/drawing/2014/main" id="{0ACFDACD-FF5C-AA08-04AD-3399E64C3D64}"/>
              </a:ext>
            </a:extLst>
          </p:cNvPr>
          <p:cNvSpPr>
            <a:spLocks noGrp="1" noChangeArrowheads="1"/>
          </p:cNvSpPr>
          <p:nvPr>
            <p:ph idx="1"/>
          </p:nvPr>
        </p:nvSpPr>
        <p:spPr bwMode="auto">
          <a:xfrm>
            <a:off x="677334" y="1294063"/>
            <a:ext cx="9028140" cy="142090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nSpc>
                <a:spcPct val="150000"/>
              </a:lnSpc>
              <a:buNone/>
            </a:pPr>
            <a:r>
              <a:rPr lang="en-IN" sz="2000" dirty="0">
                <a:latin typeface="Times New Roman" panose="02020603050405020304" pitchFamily="18" charset="0"/>
                <a:cs typeface="Times New Roman" panose="02020603050405020304" pitchFamily="18" charset="0"/>
              </a:rPr>
              <a:t>Future analysis projects customer demand using predictive models. These insights guide strategies to sustain business growth and profitability in the upcoming quarters.</a:t>
            </a:r>
          </a:p>
          <a:p>
            <a:pPr marL="0" indent="0">
              <a:buNone/>
            </a:pPr>
            <a:endParaRPr lang="en-IN" dirty="0"/>
          </a:p>
        </p:txBody>
      </p:sp>
      <p:pic>
        <p:nvPicPr>
          <p:cNvPr id="5" name="Picture 4">
            <a:extLst>
              <a:ext uri="{FF2B5EF4-FFF2-40B4-BE49-F238E27FC236}">
                <a16:creationId xmlns:a16="http://schemas.microsoft.com/office/drawing/2014/main" id="{CEB160B0-1287-730D-6A5E-4EEDE41DEC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0700" y="2298031"/>
            <a:ext cx="7849936" cy="4415589"/>
          </a:xfrm>
          <a:prstGeom prst="rect">
            <a:avLst/>
          </a:prstGeom>
        </p:spPr>
      </p:pic>
    </p:spTree>
    <p:extLst>
      <p:ext uri="{BB962C8B-B14F-4D97-AF65-F5344CB8AC3E}">
        <p14:creationId xmlns:p14="http://schemas.microsoft.com/office/powerpoint/2010/main" val="30487826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E7575B-BCCB-2C1B-67E3-8A7BC78A63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FE2B3B8-E443-8FDD-C2F4-19BF27D83273}"/>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Business Impact</a:t>
            </a:r>
            <a:br>
              <a:rPr lang="en-IN" b="1" dirty="0">
                <a:solidFill>
                  <a:schemeClr val="accent2">
                    <a:lumMod val="50000"/>
                  </a:schemeClr>
                </a:solidFill>
                <a:latin typeface="Times New Roman" panose="02020603050405020304" pitchFamily="18" charset="0"/>
                <a:cs typeface="Times New Roman" panose="02020603050405020304" pitchFamily="18" charset="0"/>
              </a:rPr>
            </a:br>
            <a:endParaRPr lang="en-IN" b="1"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3" name="Rectangle 1">
            <a:extLst>
              <a:ext uri="{FF2B5EF4-FFF2-40B4-BE49-F238E27FC236}">
                <a16:creationId xmlns:a16="http://schemas.microsoft.com/office/drawing/2014/main" id="{C93A4FE4-30E2-48E3-6463-3317392499E9}"/>
              </a:ext>
            </a:extLst>
          </p:cNvPr>
          <p:cNvSpPr>
            <a:spLocks noGrp="1" noChangeArrowheads="1"/>
          </p:cNvSpPr>
          <p:nvPr>
            <p:ph idx="1"/>
          </p:nvPr>
        </p:nvSpPr>
        <p:spPr bwMode="auto">
          <a:xfrm>
            <a:off x="677334" y="1930400"/>
            <a:ext cx="8393948" cy="3268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defTabSz="914400" eaLnBrk="0" fontAlgn="base" hangingPunct="0">
              <a:lnSpc>
                <a:spcPct val="150000"/>
              </a:lnSpc>
              <a:spcBef>
                <a:spcPct val="0"/>
              </a:spcBef>
              <a:spcAft>
                <a:spcPct val="0"/>
              </a:spcAft>
              <a:buClrTx/>
              <a:buSzTx/>
              <a:buNone/>
            </a:pPr>
            <a:r>
              <a:rPr lang="en-IN" sz="2000" dirty="0">
                <a:latin typeface="Times New Roman" panose="02020603050405020304" pitchFamily="18" charset="0"/>
                <a:cs typeface="Times New Roman" panose="02020603050405020304" pitchFamily="18" charset="0"/>
              </a:rPr>
              <a:t>Applying data-driven insights enhances performance and strategic clarity. The outcomes of this project can directly influence sales, customer satisfaction, and market competitiveness.</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Improved decision-making through real-time data insights.</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Better understanding of customer demographics and needs.</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Enhanced operational efficiency and profitability.</a:t>
            </a:r>
          </a:p>
          <a:p>
            <a:pPr marR="0" lvl="0" algn="l"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Stronger competitive advantage in the F&amp;B market.</a:t>
            </a:r>
          </a:p>
        </p:txBody>
      </p:sp>
    </p:spTree>
    <p:extLst>
      <p:ext uri="{BB962C8B-B14F-4D97-AF65-F5344CB8AC3E}">
        <p14:creationId xmlns:p14="http://schemas.microsoft.com/office/powerpoint/2010/main" val="119906659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8D33A-5131-84C7-FA9A-B6C6C5D03A7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1C066A8-37C3-9EC7-C5AE-DEBC2F7B7053}"/>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Learnings &amp; Skills Gained</a:t>
            </a:r>
          </a:p>
        </p:txBody>
      </p:sp>
      <p:sp>
        <p:nvSpPr>
          <p:cNvPr id="5" name="Rectangle 2">
            <a:extLst>
              <a:ext uri="{FF2B5EF4-FFF2-40B4-BE49-F238E27FC236}">
                <a16:creationId xmlns:a16="http://schemas.microsoft.com/office/drawing/2014/main" id="{02CB2A35-1881-7E36-54E0-8D9976BB030C}"/>
              </a:ext>
            </a:extLst>
          </p:cNvPr>
          <p:cNvSpPr>
            <a:spLocks noGrp="1" noChangeArrowheads="1"/>
          </p:cNvSpPr>
          <p:nvPr>
            <p:ph idx="1"/>
          </p:nvPr>
        </p:nvSpPr>
        <p:spPr bwMode="auto">
          <a:xfrm>
            <a:off x="677334" y="1930400"/>
            <a:ext cx="8803021" cy="37816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nSpc>
                <a:spcPct val="150000"/>
              </a:lnSpc>
              <a:buNone/>
            </a:pPr>
            <a:r>
              <a:rPr lang="en-IN" sz="2000" dirty="0">
                <a:latin typeface="Times New Roman" panose="02020603050405020304" pitchFamily="18" charset="0"/>
                <a:cs typeface="Times New Roman" panose="02020603050405020304" pitchFamily="18" charset="0"/>
              </a:rPr>
              <a:t>The project fostered both technical and interpersonal skill development. It provided practical exposure to real-world data visualization and analytical reasoning.</a:t>
            </a:r>
          </a:p>
          <a:p>
            <a:pPr>
              <a:lnSpc>
                <a:spcPct val="150000"/>
              </a:lnSpc>
            </a:pPr>
            <a:r>
              <a:rPr lang="en-IN" sz="2000" dirty="0">
                <a:latin typeface="Times New Roman" panose="02020603050405020304" pitchFamily="18" charset="0"/>
                <a:cs typeface="Times New Roman" panose="02020603050405020304" pitchFamily="18" charset="0"/>
              </a:rPr>
              <a:t>Power BI proficiency and dashboarding expertise</a:t>
            </a:r>
          </a:p>
          <a:p>
            <a:pPr>
              <a:lnSpc>
                <a:spcPct val="150000"/>
              </a:lnSpc>
            </a:pPr>
            <a:r>
              <a:rPr lang="en-IN" sz="2000" dirty="0">
                <a:latin typeface="Times New Roman" panose="02020603050405020304" pitchFamily="18" charset="0"/>
                <a:cs typeface="Times New Roman" panose="02020603050405020304" pitchFamily="18" charset="0"/>
              </a:rPr>
              <a:t>Hands-on experience with Power Query and DAX.</a:t>
            </a:r>
          </a:p>
          <a:p>
            <a:pPr>
              <a:lnSpc>
                <a:spcPct val="150000"/>
              </a:lnSpc>
            </a:pPr>
            <a:r>
              <a:rPr lang="en-IN" sz="2000" dirty="0">
                <a:latin typeface="Times New Roman" panose="02020603050405020304" pitchFamily="18" charset="0"/>
                <a:cs typeface="Times New Roman" panose="02020603050405020304" pitchFamily="18" charset="0"/>
              </a:rPr>
              <a:t>Strengthened analytical and visualization abilities.</a:t>
            </a:r>
          </a:p>
          <a:p>
            <a:pPr>
              <a:lnSpc>
                <a:spcPct val="150000"/>
              </a:lnSpc>
            </a:pPr>
            <a:r>
              <a:rPr lang="en-IN" sz="2000" dirty="0">
                <a:latin typeface="Times New Roman" panose="02020603050405020304" pitchFamily="18" charset="0"/>
                <a:cs typeface="Times New Roman" panose="02020603050405020304" pitchFamily="18" charset="0"/>
              </a:rPr>
              <a:t>Improved teamwork, coordination, and problem-solving skills.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1804998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B1336-F453-BC92-9696-2CCD565E6521}"/>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Introduction</a:t>
            </a:r>
          </a:p>
        </p:txBody>
      </p:sp>
      <p:sp>
        <p:nvSpPr>
          <p:cNvPr id="4" name="Rectangle 1">
            <a:extLst>
              <a:ext uri="{FF2B5EF4-FFF2-40B4-BE49-F238E27FC236}">
                <a16:creationId xmlns:a16="http://schemas.microsoft.com/office/drawing/2014/main" id="{5E29DFE2-190E-6DDF-EFE3-683BFCC850F0}"/>
              </a:ext>
            </a:extLst>
          </p:cNvPr>
          <p:cNvSpPr>
            <a:spLocks noGrp="1" noChangeArrowheads="1"/>
          </p:cNvSpPr>
          <p:nvPr>
            <p:ph idx="1"/>
          </p:nvPr>
        </p:nvSpPr>
        <p:spPr bwMode="auto">
          <a:xfrm>
            <a:off x="532955" y="1356015"/>
            <a:ext cx="9028140" cy="46536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just" defTabSz="914400" eaLnBrk="0" fontAlgn="base" hangingPunct="0">
              <a:lnSpc>
                <a:spcPct val="150000"/>
              </a:lnSpc>
              <a:spcBef>
                <a:spcPct val="0"/>
              </a:spcBef>
              <a:spcAft>
                <a:spcPct val="0"/>
              </a:spcAft>
              <a:buClrTx/>
              <a:buSzTx/>
              <a:buNone/>
            </a:pPr>
            <a:r>
              <a:rPr lang="en-IN" sz="2000" dirty="0">
                <a:solidFill>
                  <a:schemeClr val="accent2">
                    <a:lumMod val="50000"/>
                  </a:schemeClr>
                </a:solidFill>
                <a:latin typeface="Times New Roman" panose="02020603050405020304" pitchFamily="18" charset="0"/>
                <a:cs typeface="Times New Roman" panose="02020603050405020304" pitchFamily="18" charset="0"/>
              </a:rPr>
              <a:t>The food and beverage industry is rapidly evolving due to technological integration and changing consumer lifestyles. Understanding customer choices and ordering behaviour has become crucial for business sustainability. This analysis explores how data visualization can uncover these insights.</a:t>
            </a:r>
          </a:p>
          <a:p>
            <a:pPr marL="0" indent="0" algn="just" defTabSz="914400" eaLnBrk="0" fontAlgn="base" hangingPunct="0">
              <a:lnSpc>
                <a:spcPct val="150000"/>
              </a:lnSpc>
              <a:spcBef>
                <a:spcPct val="0"/>
              </a:spcBef>
              <a:spcAft>
                <a:spcPct val="0"/>
              </a:spcAft>
              <a:buClrTx/>
              <a:buSzTx/>
              <a:buNone/>
            </a:pPr>
            <a:endParaRPr lang="en-US" altLang="en-US" sz="2000" dirty="0">
              <a:solidFill>
                <a:schemeClr val="accent2">
                  <a:lumMod val="50000"/>
                </a:schemeClr>
              </a:solidFill>
              <a:latin typeface="Times New Roman" panose="02020603050405020304" pitchFamily="18" charset="0"/>
              <a:cs typeface="Times New Roman" panose="02020603050405020304" pitchFamily="18" charset="0"/>
            </a:endParaRPr>
          </a:p>
          <a:p>
            <a:pPr algn="just" defTabSz="914400" eaLnBrk="0" fontAlgn="base" hangingPunct="0">
              <a:lnSpc>
                <a:spcPct val="150000"/>
              </a:lnSpc>
              <a:spcBef>
                <a:spcPct val="0"/>
              </a:spcBef>
              <a:spcAft>
                <a:spcPct val="0"/>
              </a:spcAft>
              <a:buClrTx/>
              <a:buSzTx/>
              <a:buFont typeface="Wingdings" panose="05000000000000000000" pitchFamily="2" charset="2"/>
              <a:buChar char="Ø"/>
            </a:pPr>
            <a:r>
              <a:rPr kumimoji="0" lang="en-US" altLang="en-US" sz="2000" b="0" i="0" u="none" strike="noStrike" cap="none" normalizeH="0" baseline="0" dirty="0">
                <a:ln>
                  <a:noFill/>
                </a:ln>
                <a:solidFill>
                  <a:schemeClr val="accent2">
                    <a:lumMod val="50000"/>
                  </a:schemeClr>
                </a:solidFill>
                <a:effectLst/>
                <a:latin typeface="Times New Roman" panose="02020603050405020304" pitchFamily="18" charset="0"/>
                <a:cs typeface="Times New Roman" panose="02020603050405020304" pitchFamily="18" charset="0"/>
              </a:rPr>
              <a:t>The F&amp;B industry is evolving rapidly with digitalization and changing lifestyles.</a:t>
            </a:r>
          </a:p>
          <a:p>
            <a:pPr algn="just" defTabSz="914400" eaLnBrk="0" fontAlgn="base" hangingPunct="0">
              <a:lnSpc>
                <a:spcPct val="150000"/>
              </a:lnSpc>
              <a:spcBef>
                <a:spcPct val="0"/>
              </a:spcBef>
              <a:spcAft>
                <a:spcPct val="0"/>
              </a:spcAft>
              <a:buClrTx/>
              <a:buSzTx/>
              <a:buFont typeface="Wingdings" panose="05000000000000000000" pitchFamily="2" charset="2"/>
              <a:buChar char="Ø"/>
            </a:pPr>
            <a:r>
              <a:rPr kumimoji="0" lang="en-US" altLang="en-US" sz="2000" b="0" i="0" u="none" strike="noStrike" cap="none" normalizeH="0" baseline="0" dirty="0">
                <a:ln>
                  <a:noFill/>
                </a:ln>
                <a:solidFill>
                  <a:schemeClr val="accent2">
                    <a:lumMod val="50000"/>
                  </a:schemeClr>
                </a:solidFill>
                <a:effectLst/>
                <a:latin typeface="Times New Roman" panose="02020603050405020304" pitchFamily="18" charset="0"/>
                <a:cs typeface="Times New Roman" panose="02020603050405020304" pitchFamily="18" charset="0"/>
              </a:rPr>
              <a:t>Online food delivery has transformed customer interactions and preferences.</a:t>
            </a:r>
          </a:p>
          <a:p>
            <a:pPr algn="just" defTabSz="914400" eaLnBrk="0" fontAlgn="base" hangingPunct="0">
              <a:lnSpc>
                <a:spcPct val="150000"/>
              </a:lnSpc>
              <a:spcBef>
                <a:spcPct val="0"/>
              </a:spcBef>
              <a:spcAft>
                <a:spcPct val="0"/>
              </a:spcAft>
              <a:buClrTx/>
              <a:buSzTx/>
              <a:buFont typeface="Wingdings" panose="05000000000000000000" pitchFamily="2" charset="2"/>
              <a:buChar char="Ø"/>
            </a:pPr>
            <a:r>
              <a:rPr kumimoji="0" lang="en-US" altLang="en-US" sz="2000" b="0" i="0" u="none" strike="noStrike" cap="none" normalizeH="0" baseline="0" dirty="0">
                <a:ln>
                  <a:noFill/>
                </a:ln>
                <a:solidFill>
                  <a:schemeClr val="accent2">
                    <a:lumMod val="50000"/>
                  </a:schemeClr>
                </a:solidFill>
                <a:effectLst/>
                <a:latin typeface="Times New Roman" panose="02020603050405020304" pitchFamily="18" charset="0"/>
                <a:cs typeface="Times New Roman" panose="02020603050405020304" pitchFamily="18" charset="0"/>
              </a:rPr>
              <a:t>Businesses rely on data analytics to identify demand, sales, and satisfaction trends.</a:t>
            </a:r>
          </a:p>
          <a:p>
            <a:pPr algn="just" defTabSz="914400" eaLnBrk="0" fontAlgn="base" hangingPunct="0">
              <a:lnSpc>
                <a:spcPct val="150000"/>
              </a:lnSpc>
              <a:spcBef>
                <a:spcPct val="0"/>
              </a:spcBef>
              <a:spcAft>
                <a:spcPct val="0"/>
              </a:spcAft>
              <a:buClrTx/>
              <a:buSzTx/>
              <a:buFont typeface="Wingdings" panose="05000000000000000000" pitchFamily="2" charset="2"/>
              <a:buChar char="Ø"/>
            </a:pPr>
            <a:r>
              <a:rPr kumimoji="0" lang="en-US" altLang="en-US" sz="2000" b="0" i="0" u="none" strike="noStrike" cap="none" normalizeH="0" baseline="0" dirty="0">
                <a:ln>
                  <a:noFill/>
                </a:ln>
                <a:solidFill>
                  <a:schemeClr val="accent2">
                    <a:lumMod val="50000"/>
                  </a:schemeClr>
                </a:solidFill>
                <a:effectLst/>
                <a:latin typeface="Times New Roman" panose="02020603050405020304" pitchFamily="18" charset="0"/>
                <a:cs typeface="Times New Roman" panose="02020603050405020304" pitchFamily="18" charset="0"/>
              </a:rPr>
              <a:t>This study explores how data can uncover key insights for growth in the F&amp;B sector</a:t>
            </a:r>
            <a:r>
              <a:rPr kumimoji="0" lang="en-US" altLang="en-US" sz="1800" b="0" i="0" u="none" strike="noStrike" cap="none" normalizeH="0" baseline="0" dirty="0">
                <a:ln>
                  <a:noFill/>
                </a:ln>
                <a:solidFill>
                  <a:schemeClr val="accent2">
                    <a:lumMod val="50000"/>
                  </a:schemeClr>
                </a:solidFill>
                <a:effectLst/>
                <a:latin typeface="Times New Roman" panose="02020603050405020304" pitchFamily="18" charset="0"/>
                <a:cs typeface="Times New Roman" panose="02020603050405020304" pitchFamily="18" charset="0"/>
              </a:rPr>
              <a:t>.</a:t>
            </a:r>
          </a:p>
        </p:txBody>
      </p:sp>
    </p:spTree>
    <p:extLst>
      <p:ext uri="{BB962C8B-B14F-4D97-AF65-F5344CB8AC3E}">
        <p14:creationId xmlns:p14="http://schemas.microsoft.com/office/powerpoint/2010/main" val="38774216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407088-2F6B-88E0-0BC1-63C38D9B4BB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5DA1667-C5F7-DEAA-8F84-AEDDB9DDE797}"/>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Conclusion</a:t>
            </a:r>
          </a:p>
        </p:txBody>
      </p:sp>
      <p:sp>
        <p:nvSpPr>
          <p:cNvPr id="4" name="Rectangle 1">
            <a:extLst>
              <a:ext uri="{FF2B5EF4-FFF2-40B4-BE49-F238E27FC236}">
                <a16:creationId xmlns:a16="http://schemas.microsoft.com/office/drawing/2014/main" id="{5FF3CC64-5A56-5083-5FA2-29995D5AED03}"/>
              </a:ext>
            </a:extLst>
          </p:cNvPr>
          <p:cNvSpPr>
            <a:spLocks noGrp="1" noChangeArrowheads="1"/>
          </p:cNvSpPr>
          <p:nvPr>
            <p:ph idx="1"/>
          </p:nvPr>
        </p:nvSpPr>
        <p:spPr bwMode="auto">
          <a:xfrm>
            <a:off x="470855" y="1391335"/>
            <a:ext cx="9499053" cy="49670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nSpc>
                <a:spcPct val="150000"/>
              </a:lnSpc>
              <a:buNone/>
            </a:pPr>
            <a:r>
              <a:rPr lang="en-IN" dirty="0">
                <a:latin typeface="Times New Roman" panose="02020603050405020304" pitchFamily="18" charset="0"/>
                <a:cs typeface="Times New Roman" panose="02020603050405020304" pitchFamily="18" charset="0"/>
              </a:rPr>
              <a:t>The study successfully analysed food trends and customer preferences within the F&amp;B industry through data-driven insights. Using Power BI, the project visualized key metrics like sales, demographics, and platform performance, providing a comprehensive view of consumer behaviour and business performance. </a:t>
            </a:r>
          </a:p>
          <a:p>
            <a:pPr>
              <a:lnSpc>
                <a:spcPct val="150000"/>
              </a:lnSpc>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Fast Food and Beverages emerged as top-performing categories.	</a:t>
            </a:r>
          </a:p>
          <a:p>
            <a:pPr>
              <a:lnSpc>
                <a:spcPct val="150000"/>
              </a:lnSpc>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Regional and seasonal patterns significantly affect order trends.	</a:t>
            </a:r>
          </a:p>
          <a:p>
            <a:pPr>
              <a:lnSpc>
                <a:spcPct val="150000"/>
              </a:lnSpc>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Power BI enabled clear and actionable business insights.	</a:t>
            </a:r>
          </a:p>
          <a:p>
            <a:pPr>
              <a:lnSpc>
                <a:spcPct val="150000"/>
              </a:lnSpc>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Insights improve marketing, inventory, and pricing strategies.	</a:t>
            </a:r>
          </a:p>
          <a:p>
            <a:pPr>
              <a:lnSpc>
                <a:spcPct val="150000"/>
              </a:lnSpc>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Data-driven decisions enhance profitability and efficiency.	</a:t>
            </a:r>
          </a:p>
          <a:p>
            <a:pPr>
              <a:lnSpc>
                <a:spcPct val="150000"/>
              </a:lnSpc>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The project establishes a framework for sustained growth and better   customer engagement.</a:t>
            </a:r>
          </a:p>
        </p:txBody>
      </p:sp>
    </p:spTree>
    <p:extLst>
      <p:ext uri="{BB962C8B-B14F-4D97-AF65-F5344CB8AC3E}">
        <p14:creationId xmlns:p14="http://schemas.microsoft.com/office/powerpoint/2010/main" val="209932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A2895D-D8D9-97F4-F5AC-F37178DCDB8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3279C43-88E6-1229-E5B2-C370679836A3}"/>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Why This Dashboard</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33541D05-017C-7E94-D37F-18992F0A0195}"/>
              </a:ext>
            </a:extLst>
          </p:cNvPr>
          <p:cNvSpPr>
            <a:spLocks noGrp="1" noChangeArrowheads="1"/>
          </p:cNvSpPr>
          <p:nvPr>
            <p:ph idx="1"/>
          </p:nvPr>
        </p:nvSpPr>
        <p:spPr bwMode="auto">
          <a:xfrm>
            <a:off x="857808" y="1648794"/>
            <a:ext cx="9028140" cy="40380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IN" sz="2000" dirty="0">
                <a:latin typeface="Times New Roman" panose="02020603050405020304" pitchFamily="18" charset="0"/>
                <a:cs typeface="Times New Roman" panose="02020603050405020304" pitchFamily="18" charset="0"/>
              </a:rPr>
              <a:t>To analyse customer behaviour and spending patterns in one place.</a:t>
            </a:r>
          </a:p>
          <a:p>
            <a:pPr>
              <a:lnSpc>
                <a:spcPct val="150000"/>
              </a:lnSpc>
            </a:pPr>
            <a:r>
              <a:rPr lang="en-IN" sz="2000" dirty="0">
                <a:latin typeface="Times New Roman" panose="02020603050405020304" pitchFamily="18" charset="0"/>
                <a:cs typeface="Times New Roman" panose="02020603050405020304" pitchFamily="18" charset="0"/>
              </a:rPr>
              <a:t>Identify popular cuisines and eating habits.</a:t>
            </a:r>
          </a:p>
          <a:p>
            <a:pPr>
              <a:lnSpc>
                <a:spcPct val="150000"/>
              </a:lnSpc>
            </a:pPr>
            <a:r>
              <a:rPr lang="en-IN" sz="2000" dirty="0">
                <a:latin typeface="Times New Roman" panose="02020603050405020304" pitchFamily="18" charset="0"/>
                <a:cs typeface="Times New Roman" panose="02020603050405020304" pitchFamily="18" charset="0"/>
              </a:rPr>
              <a:t>Track online ordering trends and favourite food delivery apps.</a:t>
            </a:r>
          </a:p>
          <a:p>
            <a:pPr>
              <a:lnSpc>
                <a:spcPct val="150000"/>
              </a:lnSpc>
            </a:pPr>
            <a:r>
              <a:rPr lang="en-IN" sz="2000" dirty="0">
                <a:latin typeface="Times New Roman" panose="02020603050405020304" pitchFamily="18" charset="0"/>
                <a:cs typeface="Times New Roman" panose="02020603050405020304" pitchFamily="18" charset="0"/>
              </a:rPr>
              <a:t>Understand demographics : age, gender, income, and occupation.</a:t>
            </a:r>
          </a:p>
          <a:p>
            <a:pPr>
              <a:lnSpc>
                <a:spcPct val="150000"/>
              </a:lnSpc>
            </a:pPr>
            <a:r>
              <a:rPr lang="en-IN" sz="2000" dirty="0">
                <a:latin typeface="Times New Roman" panose="02020603050405020304" pitchFamily="18" charset="0"/>
                <a:cs typeface="Times New Roman" panose="02020603050405020304" pitchFamily="18" charset="0"/>
              </a:rPr>
              <a:t>Measure marketing performance across platforms.</a:t>
            </a:r>
          </a:p>
          <a:p>
            <a:pPr>
              <a:lnSpc>
                <a:spcPct val="150000"/>
              </a:lnSpc>
            </a:pPr>
            <a:r>
              <a:rPr lang="en-IN" sz="2000" dirty="0">
                <a:latin typeface="Times New Roman" panose="02020603050405020304" pitchFamily="18" charset="0"/>
                <a:cs typeface="Times New Roman" panose="02020603050405020304" pitchFamily="18" charset="0"/>
              </a:rPr>
              <a:t>Study sustainability awareness and organic food preference.</a:t>
            </a:r>
          </a:p>
          <a:p>
            <a:pPr>
              <a:lnSpc>
                <a:spcPct val="150000"/>
              </a:lnSpc>
            </a:pPr>
            <a:r>
              <a:rPr lang="en-IN" sz="2000" dirty="0">
                <a:latin typeface="Times New Roman" panose="02020603050405020304" pitchFamily="18" charset="0"/>
                <a:cs typeface="Times New Roman" panose="02020603050405020304" pitchFamily="18" charset="0"/>
              </a:rPr>
              <a:t>Support data-driven business and marketing decisions.</a:t>
            </a:r>
          </a:p>
        </p:txBody>
      </p:sp>
    </p:spTree>
    <p:extLst>
      <p:ext uri="{BB962C8B-B14F-4D97-AF65-F5344CB8AC3E}">
        <p14:creationId xmlns:p14="http://schemas.microsoft.com/office/powerpoint/2010/main" val="38355533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110224-2811-7808-1AFE-C9A9F87981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A00DF1F-18DB-7AD3-D368-D5DE8BD416AC}"/>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Industry Context – Global &amp; Indian Food Trends</a:t>
            </a: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15F2ACBD-A0D9-11E6-1024-23C3089284E0}"/>
              </a:ext>
            </a:extLst>
          </p:cNvPr>
          <p:cNvSpPr>
            <a:spLocks noGrp="1" noChangeArrowheads="1"/>
          </p:cNvSpPr>
          <p:nvPr>
            <p:ph idx="1"/>
          </p:nvPr>
        </p:nvSpPr>
        <p:spPr bwMode="auto">
          <a:xfrm>
            <a:off x="677334" y="1805476"/>
            <a:ext cx="9028140" cy="4591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ct val="150000"/>
              </a:lnSpc>
            </a:pPr>
            <a:r>
              <a:rPr lang="en-IN" dirty="0">
                <a:latin typeface="Times New Roman" panose="02020603050405020304" pitchFamily="18" charset="0"/>
                <a:cs typeface="Times New Roman" panose="02020603050405020304" pitchFamily="18" charset="0"/>
              </a:rPr>
              <a:t>The food industry is shifting due to changing consumer behaviour:</a:t>
            </a:r>
          </a:p>
          <a:p>
            <a:pPr>
              <a:lnSpc>
                <a:spcPct val="150000"/>
              </a:lnSpc>
            </a:pPr>
            <a:r>
              <a:rPr lang="en-IN" dirty="0">
                <a:latin typeface="Times New Roman" panose="02020603050405020304" pitchFamily="18" charset="0"/>
                <a:cs typeface="Times New Roman" panose="02020603050405020304" pitchFamily="18" charset="0"/>
              </a:rPr>
              <a:t>Preference for healthy, natural, and plant-based options.</a:t>
            </a:r>
          </a:p>
          <a:p>
            <a:pPr>
              <a:lnSpc>
                <a:spcPct val="150000"/>
              </a:lnSpc>
            </a:pPr>
            <a:r>
              <a:rPr lang="en-IN" dirty="0">
                <a:latin typeface="Times New Roman" panose="02020603050405020304" pitchFamily="18" charset="0"/>
                <a:cs typeface="Times New Roman" panose="02020603050405020304" pitchFamily="18" charset="0"/>
              </a:rPr>
              <a:t>Rise of veganism and flexitarian diets.</a:t>
            </a:r>
          </a:p>
          <a:p>
            <a:pPr>
              <a:lnSpc>
                <a:spcPct val="150000"/>
              </a:lnSpc>
            </a:pPr>
            <a:r>
              <a:rPr lang="en-IN" dirty="0">
                <a:latin typeface="Times New Roman" panose="02020603050405020304" pitchFamily="18" charset="0"/>
                <a:cs typeface="Times New Roman" panose="02020603050405020304" pitchFamily="18" charset="0"/>
              </a:rPr>
              <a:t>Increasing demand for convenience + nutrition (ready-to-eat, meal kits).</a:t>
            </a:r>
          </a:p>
          <a:p>
            <a:pPr>
              <a:lnSpc>
                <a:spcPct val="150000"/>
              </a:lnSpc>
            </a:pPr>
            <a:r>
              <a:rPr lang="en-IN" dirty="0">
                <a:latin typeface="Times New Roman" panose="02020603050405020304" pitchFamily="18" charset="0"/>
                <a:cs typeface="Times New Roman" panose="02020603050405020304" pitchFamily="18" charset="0"/>
              </a:rPr>
              <a:t>In India:</a:t>
            </a:r>
          </a:p>
          <a:p>
            <a:pPr>
              <a:lnSpc>
                <a:spcPct val="150000"/>
              </a:lnSpc>
            </a:pPr>
            <a:r>
              <a:rPr lang="en-IN" dirty="0">
                <a:latin typeface="Times New Roman" panose="02020603050405020304" pitchFamily="18" charset="0"/>
                <a:cs typeface="Times New Roman" panose="02020603050405020304" pitchFamily="18" charset="0"/>
              </a:rPr>
              <a:t>Growing urban youth population experimenting with diets.</a:t>
            </a:r>
          </a:p>
          <a:p>
            <a:pPr>
              <a:lnSpc>
                <a:spcPct val="150000"/>
              </a:lnSpc>
            </a:pPr>
            <a:r>
              <a:rPr lang="en-IN" dirty="0">
                <a:latin typeface="Times New Roman" panose="02020603050405020304" pitchFamily="18" charset="0"/>
                <a:cs typeface="Times New Roman" panose="02020603050405020304" pitchFamily="18" charset="0"/>
              </a:rPr>
              <a:t>Higher awareness of lifestyle diseases</a:t>
            </a:r>
          </a:p>
          <a:p>
            <a:pPr>
              <a:lnSpc>
                <a:spcPct val="150000"/>
              </a:lnSpc>
            </a:pPr>
            <a:r>
              <a:rPr lang="en-IN" dirty="0">
                <a:latin typeface="Times New Roman" panose="02020603050405020304" pitchFamily="18" charset="0"/>
                <a:cs typeface="Times New Roman" panose="02020603050405020304" pitchFamily="18" charset="0"/>
              </a:rPr>
              <a:t>Traditional food habits blending with modern health choices.</a:t>
            </a:r>
          </a:p>
          <a:p>
            <a:pPr marL="0" marR="0" lvl="0" indent="0" algn="l" defTabSz="914400" rtl="0" eaLnBrk="0" fontAlgn="base" latinLnBrk="0" hangingPunct="0">
              <a:lnSpc>
                <a:spcPct val="100000"/>
              </a:lnSpc>
              <a:spcBef>
                <a:spcPct val="0"/>
              </a:spcBef>
              <a:spcAft>
                <a:spcPct val="0"/>
              </a:spcAft>
              <a:buClrTx/>
              <a:buSzTx/>
              <a:buNone/>
              <a:tabLst/>
            </a:pP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Tree>
    <p:extLst>
      <p:ext uri="{BB962C8B-B14F-4D97-AF65-F5344CB8AC3E}">
        <p14:creationId xmlns:p14="http://schemas.microsoft.com/office/powerpoint/2010/main" val="30194337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9499C5-C4D1-ECEC-25C4-7387D29EDB9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737A9BA-9508-0E89-FC6F-4ADE25530DFB}"/>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Problem Statement</a:t>
            </a:r>
          </a:p>
        </p:txBody>
      </p:sp>
      <p:sp>
        <p:nvSpPr>
          <p:cNvPr id="4" name="Rectangle 1">
            <a:extLst>
              <a:ext uri="{FF2B5EF4-FFF2-40B4-BE49-F238E27FC236}">
                <a16:creationId xmlns:a16="http://schemas.microsoft.com/office/drawing/2014/main" id="{5C82D89B-4809-96EE-92E9-B7A63B5759CF}"/>
              </a:ext>
            </a:extLst>
          </p:cNvPr>
          <p:cNvSpPr>
            <a:spLocks noGrp="1" noChangeArrowheads="1"/>
          </p:cNvSpPr>
          <p:nvPr>
            <p:ph idx="1"/>
          </p:nvPr>
        </p:nvSpPr>
        <p:spPr bwMode="auto">
          <a:xfrm>
            <a:off x="677334" y="1606359"/>
            <a:ext cx="9028140" cy="42432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just">
              <a:lnSpc>
                <a:spcPct val="150000"/>
              </a:lnSpc>
              <a:buNone/>
            </a:pPr>
            <a:r>
              <a:rPr lang="en-IN" sz="2000" dirty="0">
                <a:latin typeface="Times New Roman" panose="02020603050405020304" pitchFamily="18" charset="0"/>
                <a:cs typeface="Times New Roman" panose="02020603050405020304" pitchFamily="18" charset="0"/>
              </a:rPr>
              <a:t>Businesses often struggle to align products and services with dynamic consumer expectations. Identifying which factors influence demand like time, region, or category remains a challenge. The study addresses these gaps through comprehensive data-driven exploration.</a:t>
            </a:r>
          </a:p>
          <a:p>
            <a:pPr algn="just">
              <a:lnSpc>
                <a:spcPct val="150000"/>
              </a:lnSpc>
            </a:pPr>
            <a:r>
              <a:rPr lang="en-IN" sz="2000" dirty="0">
                <a:latin typeface="Times New Roman" panose="02020603050405020304" pitchFamily="18" charset="0"/>
                <a:cs typeface="Times New Roman" panose="02020603050405020304" pitchFamily="18" charset="0"/>
              </a:rPr>
              <a:t>Businesses struggle to understand diverse customer preferences.</a:t>
            </a:r>
          </a:p>
          <a:p>
            <a:pPr algn="just">
              <a:lnSpc>
                <a:spcPct val="150000"/>
              </a:lnSpc>
            </a:pPr>
            <a:r>
              <a:rPr lang="en-IN" sz="2000" dirty="0">
                <a:latin typeface="Times New Roman" panose="02020603050405020304" pitchFamily="18" charset="0"/>
                <a:cs typeface="Times New Roman" panose="02020603050405020304" pitchFamily="18" charset="0"/>
              </a:rPr>
              <a:t>Lack of clarity on seasonal, regional, and platform-based demand.</a:t>
            </a:r>
          </a:p>
          <a:p>
            <a:pPr algn="just">
              <a:lnSpc>
                <a:spcPct val="150000"/>
              </a:lnSpc>
            </a:pPr>
            <a:r>
              <a:rPr lang="en-IN" sz="2000" dirty="0">
                <a:latin typeface="Times New Roman" panose="02020603050405020304" pitchFamily="18" charset="0"/>
                <a:cs typeface="Times New Roman" panose="02020603050405020304" pitchFamily="18" charset="0"/>
              </a:rPr>
              <a:t>Difficulty in forecasting sales and aligning offerings to customer needs.</a:t>
            </a:r>
          </a:p>
          <a:p>
            <a:pPr algn="just">
              <a:lnSpc>
                <a:spcPct val="150000"/>
              </a:lnSpc>
            </a:pPr>
            <a:r>
              <a:rPr lang="en-IN" sz="2000" dirty="0">
                <a:latin typeface="Times New Roman" panose="02020603050405020304" pitchFamily="18" charset="0"/>
                <a:cs typeface="Times New Roman" panose="02020603050405020304" pitchFamily="18" charset="0"/>
              </a:rPr>
              <a:t>The project addresses these issues through data visualization and analytics.</a:t>
            </a:r>
          </a:p>
        </p:txBody>
      </p:sp>
    </p:spTree>
    <p:extLst>
      <p:ext uri="{BB962C8B-B14F-4D97-AF65-F5344CB8AC3E}">
        <p14:creationId xmlns:p14="http://schemas.microsoft.com/office/powerpoint/2010/main" val="14738515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92A67A-AE81-7F1A-783B-98FFC2604AB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AC32FFC-B480-D1C8-1121-FBC1088B6C29}"/>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Objectives</a:t>
            </a:r>
            <a:br>
              <a:rPr lang="en-IN" b="1" dirty="0">
                <a:solidFill>
                  <a:schemeClr val="accent2">
                    <a:lumMod val="50000"/>
                  </a:schemeClr>
                </a:solidFill>
                <a:latin typeface="Times New Roman" panose="02020603050405020304" pitchFamily="18" charset="0"/>
                <a:cs typeface="Times New Roman" panose="02020603050405020304" pitchFamily="18" charset="0"/>
              </a:rPr>
            </a:br>
            <a:endParaRPr lang="en-IN" dirty="0">
              <a:solidFill>
                <a:schemeClr val="accent2">
                  <a:lumMod val="50000"/>
                </a:schemeClr>
              </a:solidFill>
              <a:latin typeface="Times New Roman" panose="02020603050405020304" pitchFamily="18" charset="0"/>
              <a:cs typeface="Times New Roman" panose="02020603050405020304" pitchFamily="18" charset="0"/>
            </a:endParaRPr>
          </a:p>
        </p:txBody>
      </p:sp>
      <p:sp>
        <p:nvSpPr>
          <p:cNvPr id="4" name="Rectangle 1">
            <a:extLst>
              <a:ext uri="{FF2B5EF4-FFF2-40B4-BE49-F238E27FC236}">
                <a16:creationId xmlns:a16="http://schemas.microsoft.com/office/drawing/2014/main" id="{21A9B96E-9F0F-8190-BB59-A6160A67AA23}"/>
              </a:ext>
            </a:extLst>
          </p:cNvPr>
          <p:cNvSpPr>
            <a:spLocks noGrp="1" noChangeArrowheads="1"/>
          </p:cNvSpPr>
          <p:nvPr>
            <p:ph idx="1"/>
          </p:nvPr>
        </p:nvSpPr>
        <p:spPr bwMode="auto">
          <a:xfrm>
            <a:off x="677334" y="1453552"/>
            <a:ext cx="9028140" cy="52948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nSpc>
                <a:spcPct val="150000"/>
              </a:lnSpc>
              <a:buNone/>
            </a:pPr>
            <a:r>
              <a:rPr lang="en-IN" sz="2000" dirty="0">
                <a:latin typeface="Times New Roman" panose="02020603050405020304" pitchFamily="18" charset="0"/>
                <a:cs typeface="Times New Roman" panose="02020603050405020304" pitchFamily="18" charset="0"/>
              </a:rPr>
              <a:t>The study aims to extract meaningful insights from food sales data and improve decision-making in the F&amp;B sector. Each objective focuses on enhancing the understanding of consumer behaviour through data patterns and key performance indicators.</a:t>
            </a:r>
          </a:p>
          <a:p>
            <a:pPr>
              <a:lnSpc>
                <a:spcPct val="150000"/>
              </a:lnSpc>
            </a:pPr>
            <a:r>
              <a:rPr lang="en-IN" sz="2000" dirty="0">
                <a:latin typeface="Times New Roman" panose="02020603050405020304" pitchFamily="18" charset="0"/>
                <a:cs typeface="Times New Roman" panose="02020603050405020304" pitchFamily="18" charset="0"/>
              </a:rPr>
              <a:t>Analyse customer demographics and purchasing preferences.</a:t>
            </a:r>
          </a:p>
          <a:p>
            <a:pPr>
              <a:lnSpc>
                <a:spcPct val="150000"/>
              </a:lnSpc>
            </a:pPr>
            <a:r>
              <a:rPr lang="en-IN" sz="2000" dirty="0">
                <a:latin typeface="Times New Roman" panose="02020603050405020304" pitchFamily="18" charset="0"/>
                <a:cs typeface="Times New Roman" panose="02020603050405020304" pitchFamily="18" charset="0"/>
              </a:rPr>
              <a:t>Identify high-performing categories and underperforming regions.</a:t>
            </a:r>
          </a:p>
          <a:p>
            <a:pPr>
              <a:lnSpc>
                <a:spcPct val="150000"/>
              </a:lnSpc>
            </a:pPr>
            <a:r>
              <a:rPr lang="en-IN" sz="2000" dirty="0">
                <a:latin typeface="Times New Roman" panose="02020603050405020304" pitchFamily="18" charset="0"/>
                <a:cs typeface="Times New Roman" panose="02020603050405020304" pitchFamily="18" charset="0"/>
              </a:rPr>
              <a:t>Study seasonal and time-based demand patterns.</a:t>
            </a:r>
          </a:p>
          <a:p>
            <a:pPr>
              <a:lnSpc>
                <a:spcPct val="150000"/>
              </a:lnSpc>
            </a:pPr>
            <a:r>
              <a:rPr lang="en-IN" sz="2000" dirty="0">
                <a:latin typeface="Times New Roman" panose="02020603050405020304" pitchFamily="18" charset="0"/>
                <a:cs typeface="Times New Roman" panose="02020603050405020304" pitchFamily="18" charset="0"/>
              </a:rPr>
              <a:t>Evaluate performance across food delivery platforms.</a:t>
            </a:r>
          </a:p>
          <a:p>
            <a:pPr>
              <a:lnSpc>
                <a:spcPct val="150000"/>
              </a:lnSpc>
            </a:pPr>
            <a:r>
              <a:rPr lang="en-IN" sz="2000" dirty="0">
                <a:latin typeface="Times New Roman" panose="02020603050405020304" pitchFamily="18" charset="0"/>
                <a:cs typeface="Times New Roman" panose="02020603050405020304" pitchFamily="18" charset="0"/>
              </a:rPr>
              <a:t>Derive data-driven business recommendations for improvement.</a:t>
            </a:r>
          </a:p>
          <a:p>
            <a:pPr marL="0" marR="0" lvl="0" indent="0" algn="l" defTabSz="914400" rtl="0" eaLnBrk="0" fontAlgn="base" latinLnBrk="0" hangingPunct="0">
              <a:lnSpc>
                <a:spcPct val="150000"/>
              </a:lnSpc>
              <a:spcBef>
                <a:spcPct val="0"/>
              </a:spcBef>
              <a:spcAft>
                <a:spcPct val="0"/>
              </a:spcAft>
              <a:buClrTx/>
              <a:buSzTx/>
              <a:buNone/>
              <a:tabLst/>
            </a:pP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669164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DB0DD1-E6B0-795B-F46C-19D0559BAD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3CC02E-0F89-5C44-1138-125364611073}"/>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Scope of the Study</a:t>
            </a:r>
          </a:p>
        </p:txBody>
      </p:sp>
      <p:sp>
        <p:nvSpPr>
          <p:cNvPr id="5" name="Rectangle 2">
            <a:extLst>
              <a:ext uri="{FF2B5EF4-FFF2-40B4-BE49-F238E27FC236}">
                <a16:creationId xmlns:a16="http://schemas.microsoft.com/office/drawing/2014/main" id="{D7FCD094-1FC9-5DFE-E3E7-24B91DA04C2E}"/>
              </a:ext>
            </a:extLst>
          </p:cNvPr>
          <p:cNvSpPr>
            <a:spLocks noGrp="1" noChangeArrowheads="1"/>
          </p:cNvSpPr>
          <p:nvPr>
            <p:ph idx="1"/>
          </p:nvPr>
        </p:nvSpPr>
        <p:spPr bwMode="auto">
          <a:xfrm>
            <a:off x="485358" y="1930400"/>
            <a:ext cx="9224126" cy="32686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algn="just" defTabSz="914400" eaLnBrk="0" fontAlgn="base" hangingPunct="0">
              <a:lnSpc>
                <a:spcPct val="150000"/>
              </a:lnSpc>
              <a:spcBef>
                <a:spcPct val="0"/>
              </a:spcBef>
              <a:spcAft>
                <a:spcPct val="0"/>
              </a:spcAft>
              <a:buClrTx/>
              <a:buSzTx/>
              <a:buNone/>
            </a:pPr>
            <a:r>
              <a:rPr lang="en-IN" sz="2000" dirty="0">
                <a:latin typeface="Times New Roman" panose="02020603050405020304" pitchFamily="18" charset="0"/>
                <a:cs typeface="Times New Roman" panose="02020603050405020304" pitchFamily="18" charset="0"/>
              </a:rPr>
              <a:t>The scope emphasizes the breadth of analysis within the dataset, covering multiple demographic, regional, and behavioural factors. It also focuses on comparing performance between food delivery platforms and understanding consumer satisfaction.</a:t>
            </a:r>
            <a:endPar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Focuses on customer data across multiple Indian regions and cities.</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Includes sales, category performance, payment methods, and ratings.</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Considers both delivery platforms: Swiggy and Zomato.</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Timeframe covers monthly and seasonal analysis for a complete overview.</a:t>
            </a:r>
          </a:p>
        </p:txBody>
      </p:sp>
    </p:spTree>
    <p:extLst>
      <p:ext uri="{BB962C8B-B14F-4D97-AF65-F5344CB8AC3E}">
        <p14:creationId xmlns:p14="http://schemas.microsoft.com/office/powerpoint/2010/main" val="23677491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E9955ED-63F7-5368-E516-B93B91C9C9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7AA22F-C14B-3DD9-6763-CA221F3A16CF}"/>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Dataset Description</a:t>
            </a:r>
          </a:p>
        </p:txBody>
      </p:sp>
      <p:sp>
        <p:nvSpPr>
          <p:cNvPr id="5" name="Rectangle 2">
            <a:extLst>
              <a:ext uri="{FF2B5EF4-FFF2-40B4-BE49-F238E27FC236}">
                <a16:creationId xmlns:a16="http://schemas.microsoft.com/office/drawing/2014/main" id="{C69132FE-F196-EC46-9BF9-EBD7BDE6EF3A}"/>
              </a:ext>
            </a:extLst>
          </p:cNvPr>
          <p:cNvSpPr>
            <a:spLocks noGrp="1" noChangeArrowheads="1"/>
          </p:cNvSpPr>
          <p:nvPr>
            <p:ph idx="1"/>
          </p:nvPr>
        </p:nvSpPr>
        <p:spPr bwMode="auto">
          <a:xfrm>
            <a:off x="473326" y="1536087"/>
            <a:ext cx="9212095" cy="419198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lvl="0" indent="0" algn="just" defTabSz="914400" eaLnBrk="0" fontAlgn="base" hangingPunct="0">
              <a:lnSpc>
                <a:spcPct val="150000"/>
              </a:lnSpc>
              <a:spcBef>
                <a:spcPct val="0"/>
              </a:spcBef>
              <a:spcAft>
                <a:spcPct val="0"/>
              </a:spcAft>
              <a:buClrTx/>
              <a:buSzTx/>
              <a:buNone/>
            </a:pPr>
            <a:r>
              <a:rPr lang="en-IN" sz="2000" dirty="0">
                <a:latin typeface="Times New Roman" panose="02020603050405020304" pitchFamily="18" charset="0"/>
                <a:cs typeface="Times New Roman" panose="02020603050405020304" pitchFamily="18" charset="0"/>
              </a:rPr>
              <a:t>The dataset provides comprehensive information about customer orders and preferences. With multiple attributes, it enables detailed analysis of buying patterns, satisfaction, and operational metrics across varied demographics.</a:t>
            </a:r>
            <a:endParaRPr lang="en-US" sz="2000" dirty="0">
              <a:solidFill>
                <a:schemeClr val="tx1"/>
              </a:solidFill>
              <a:latin typeface="Times New Roman" panose="02020603050405020304" pitchFamily="18" charset="0"/>
              <a:cs typeface="Times New Roman" panose="02020603050405020304" pitchFamily="18" charset="0"/>
            </a:endParaRPr>
          </a:p>
          <a:p>
            <a:pPr algn="just" defTabSz="914400" eaLnBrk="0" fontAlgn="base" hangingPunct="0">
              <a:lnSpc>
                <a:spcPct val="150000"/>
              </a:lnSpc>
              <a:spcBef>
                <a:spcPct val="0"/>
              </a:spcBef>
              <a:spcAft>
                <a:spcPct val="0"/>
              </a:spcAft>
              <a:buClrTx/>
              <a:buSzTx/>
              <a:buFont typeface="Wingdings" panose="05000000000000000000" pitchFamily="2" charset="2"/>
              <a:buChar char="Ø"/>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Total Records: ~14000 rows | 20 Attributes</a:t>
            </a:r>
          </a:p>
          <a:p>
            <a:pPr marL="0" marR="0" lvl="0" indent="0" algn="just" defTabSz="914400" rtl="0" eaLnBrk="0" fontAlgn="base" latinLnBrk="0" hangingPunct="0">
              <a:lnSpc>
                <a:spcPct val="150000"/>
              </a:lnSpc>
              <a:spcBef>
                <a:spcPct val="0"/>
              </a:spcBef>
              <a:spcAft>
                <a:spcPct val="0"/>
              </a:spcAft>
              <a:buClrTx/>
              <a:buSzTx/>
              <a:buNone/>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Key Columns:</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Customer ID, Age, Gender, Location, Food Category</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Platform, Order Value, Rating, Payment Mode</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Delivery Time, Season, Feedback Score, Frequency of Orders</a:t>
            </a:r>
          </a:p>
          <a:p>
            <a:pPr marR="0" lvl="0" algn="just" defTabSz="914400" rtl="0" eaLnBrk="0" fontAlgn="base" latinLnBrk="0" hangingPunct="0">
              <a:lnSpc>
                <a:spcPct val="150000"/>
              </a:lnSpc>
              <a:spcBef>
                <a:spcPct val="0"/>
              </a:spcBef>
              <a:spcAft>
                <a:spcPct val="0"/>
              </a:spcAft>
              <a:buClrTx/>
              <a:buSzTx/>
              <a:buFont typeface="Wingdings" panose="05000000000000000000" pitchFamily="2" charset="2"/>
              <a:buChar char="Ø"/>
              <a:tabLst/>
            </a:pPr>
            <a:r>
              <a:rPr kumimoji="0" lang="en-US" altLang="en-US" sz="20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Cleaned and processed for consistent, insightful analysis</a:t>
            </a:r>
          </a:p>
        </p:txBody>
      </p:sp>
    </p:spTree>
    <p:extLst>
      <p:ext uri="{BB962C8B-B14F-4D97-AF65-F5344CB8AC3E}">
        <p14:creationId xmlns:p14="http://schemas.microsoft.com/office/powerpoint/2010/main" val="39837183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7F553A-8C52-F7AF-82B2-E00E6213E0F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2FBB83-149D-49F0-8BCC-0C13EAAE9307}"/>
              </a:ext>
            </a:extLst>
          </p:cNvPr>
          <p:cNvSpPr>
            <a:spLocks noGrp="1"/>
          </p:cNvSpPr>
          <p:nvPr>
            <p:ph type="title"/>
          </p:nvPr>
        </p:nvSpPr>
        <p:spPr/>
        <p:txBody>
          <a:bodyPr/>
          <a:lstStyle/>
          <a:p>
            <a:r>
              <a:rPr lang="en-IN" b="1" dirty="0">
                <a:solidFill>
                  <a:schemeClr val="accent2">
                    <a:lumMod val="50000"/>
                  </a:schemeClr>
                </a:solidFill>
                <a:latin typeface="Times New Roman" panose="02020603050405020304" pitchFamily="18" charset="0"/>
                <a:cs typeface="Times New Roman" panose="02020603050405020304" pitchFamily="18" charset="0"/>
              </a:rPr>
              <a:t>Tools and Technology Used</a:t>
            </a:r>
          </a:p>
        </p:txBody>
      </p:sp>
      <p:sp>
        <p:nvSpPr>
          <p:cNvPr id="4" name="Rectangle 1">
            <a:extLst>
              <a:ext uri="{FF2B5EF4-FFF2-40B4-BE49-F238E27FC236}">
                <a16:creationId xmlns:a16="http://schemas.microsoft.com/office/drawing/2014/main" id="{64B4EEBA-06D4-D950-0269-22CB13423AEF}"/>
              </a:ext>
            </a:extLst>
          </p:cNvPr>
          <p:cNvSpPr>
            <a:spLocks noGrp="1" noChangeArrowheads="1"/>
          </p:cNvSpPr>
          <p:nvPr>
            <p:ph idx="1"/>
          </p:nvPr>
        </p:nvSpPr>
        <p:spPr bwMode="auto">
          <a:xfrm>
            <a:off x="677334" y="1686617"/>
            <a:ext cx="9028140" cy="43715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indent="0" algn="just">
              <a:lnSpc>
                <a:spcPct val="150000"/>
              </a:lnSpc>
              <a:buNone/>
            </a:pPr>
            <a:r>
              <a:rPr lang="en-IN" sz="2000" dirty="0">
                <a:latin typeface="Times New Roman" panose="02020603050405020304" pitchFamily="18" charset="0"/>
                <a:cs typeface="Times New Roman" panose="02020603050405020304" pitchFamily="18" charset="0"/>
              </a:rPr>
              <a:t>This project leverages advanced analytical and visualization tools to convert raw data into actionable insights. Power BI serves as the core platform for transforming datasets into interactive dashboards.</a:t>
            </a:r>
            <a:endParaRPr lang="en-IN" sz="2000" b="1" dirty="0">
              <a:latin typeface="Times New Roman" panose="02020603050405020304" pitchFamily="18" charset="0"/>
              <a:cs typeface="Times New Roman" panose="02020603050405020304" pitchFamily="18" charset="0"/>
            </a:endParaRPr>
          </a:p>
          <a:p>
            <a:pPr algn="just">
              <a:lnSpc>
                <a:spcPct val="150000"/>
              </a:lnSpc>
            </a:pPr>
            <a:r>
              <a:rPr lang="en-IN" sz="2000" b="1" dirty="0">
                <a:latin typeface="Times New Roman" panose="02020603050405020304" pitchFamily="18" charset="0"/>
                <a:cs typeface="Times New Roman" panose="02020603050405020304" pitchFamily="18" charset="0"/>
              </a:rPr>
              <a:t>Power BI</a:t>
            </a:r>
            <a:r>
              <a:rPr lang="en-IN" sz="2000" dirty="0">
                <a:latin typeface="Times New Roman" panose="02020603050405020304" pitchFamily="18" charset="0"/>
                <a:cs typeface="Times New Roman" panose="02020603050405020304" pitchFamily="18" charset="0"/>
              </a:rPr>
              <a:t> – dashboard creation and visualization</a:t>
            </a:r>
          </a:p>
          <a:p>
            <a:pPr algn="just">
              <a:lnSpc>
                <a:spcPct val="150000"/>
              </a:lnSpc>
            </a:pPr>
            <a:r>
              <a:rPr lang="en-IN" sz="2000" b="1" dirty="0">
                <a:latin typeface="Times New Roman" panose="02020603050405020304" pitchFamily="18" charset="0"/>
                <a:cs typeface="Times New Roman" panose="02020603050405020304" pitchFamily="18" charset="0"/>
              </a:rPr>
              <a:t>Excel</a:t>
            </a:r>
            <a:r>
              <a:rPr lang="en-IN" sz="2000" dirty="0">
                <a:latin typeface="Times New Roman" panose="02020603050405020304" pitchFamily="18" charset="0"/>
                <a:cs typeface="Times New Roman" panose="02020603050405020304" pitchFamily="18" charset="0"/>
              </a:rPr>
              <a:t> – data cleaning and organization</a:t>
            </a:r>
          </a:p>
          <a:p>
            <a:pPr algn="just">
              <a:lnSpc>
                <a:spcPct val="150000"/>
              </a:lnSpc>
            </a:pPr>
            <a:r>
              <a:rPr lang="en-IN" sz="2000" b="1" dirty="0">
                <a:latin typeface="Times New Roman" panose="02020603050405020304" pitchFamily="18" charset="0"/>
                <a:cs typeface="Times New Roman" panose="02020603050405020304" pitchFamily="18" charset="0"/>
              </a:rPr>
              <a:t>DAX</a:t>
            </a:r>
            <a:r>
              <a:rPr lang="en-IN" sz="2000" dirty="0">
                <a:latin typeface="Times New Roman" panose="02020603050405020304" pitchFamily="18" charset="0"/>
                <a:cs typeface="Times New Roman" panose="02020603050405020304" pitchFamily="18" charset="0"/>
              </a:rPr>
              <a:t> – for KPIs and custom calculations</a:t>
            </a:r>
          </a:p>
          <a:p>
            <a:pPr algn="just">
              <a:lnSpc>
                <a:spcPct val="150000"/>
              </a:lnSpc>
            </a:pPr>
            <a:r>
              <a:rPr lang="en-IN" sz="2000" b="1" dirty="0">
                <a:latin typeface="Times New Roman" panose="02020603050405020304" pitchFamily="18" charset="0"/>
                <a:cs typeface="Times New Roman" panose="02020603050405020304" pitchFamily="18" charset="0"/>
              </a:rPr>
              <a:t>Power Query</a:t>
            </a:r>
            <a:r>
              <a:rPr lang="en-IN" sz="2000" dirty="0">
                <a:latin typeface="Times New Roman" panose="02020603050405020304" pitchFamily="18" charset="0"/>
                <a:cs typeface="Times New Roman" panose="02020603050405020304" pitchFamily="18" charset="0"/>
              </a:rPr>
              <a:t> – for data transformation</a:t>
            </a:r>
          </a:p>
          <a:p>
            <a:pPr algn="just">
              <a:lnSpc>
                <a:spcPct val="150000"/>
              </a:lnSpc>
            </a:pPr>
            <a:r>
              <a:rPr lang="en-IN" sz="2000" b="1" dirty="0">
                <a:latin typeface="Times New Roman" panose="02020603050405020304" pitchFamily="18" charset="0"/>
                <a:cs typeface="Times New Roman" panose="02020603050405020304" pitchFamily="18" charset="0"/>
              </a:rPr>
              <a:t>Forecasting Tool (Power BI)</a:t>
            </a:r>
            <a:r>
              <a:rPr lang="en-IN" sz="2000" dirty="0">
                <a:latin typeface="Times New Roman" panose="02020603050405020304" pitchFamily="18" charset="0"/>
                <a:cs typeface="Times New Roman" panose="02020603050405020304" pitchFamily="18" charset="0"/>
              </a:rPr>
              <a:t> – for predictive trends</a:t>
            </a:r>
          </a:p>
        </p:txBody>
      </p:sp>
    </p:spTree>
    <p:extLst>
      <p:ext uri="{BB962C8B-B14F-4D97-AF65-F5344CB8AC3E}">
        <p14:creationId xmlns:p14="http://schemas.microsoft.com/office/powerpoint/2010/main" val="371821230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docProps/app.xml><?xml version="1.0" encoding="utf-8"?>
<Properties xmlns="http://schemas.openxmlformats.org/officeDocument/2006/extended-properties" xmlns:vt="http://schemas.openxmlformats.org/officeDocument/2006/docPropsVTypes">
  <Template>Facet</Template>
  <TotalTime>194</TotalTime>
  <Words>1187</Words>
  <Application>Microsoft Office PowerPoint</Application>
  <PresentationFormat>Widescreen</PresentationFormat>
  <Paragraphs>111</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Times New Roman</vt:lpstr>
      <vt:lpstr>Trebuchet MS</vt:lpstr>
      <vt:lpstr>Wingdings</vt:lpstr>
      <vt:lpstr>Wingdings 3</vt:lpstr>
      <vt:lpstr>Facet</vt:lpstr>
      <vt:lpstr>Food Trends: Understanding Customer Preferences in the F&amp;B Industry</vt:lpstr>
      <vt:lpstr>Introduction</vt:lpstr>
      <vt:lpstr>Why This Dashboard</vt:lpstr>
      <vt:lpstr>Industry Context – Global &amp; Indian Food Trends</vt:lpstr>
      <vt:lpstr>Problem Statement</vt:lpstr>
      <vt:lpstr>Objectives </vt:lpstr>
      <vt:lpstr>Scope of the Study</vt:lpstr>
      <vt:lpstr>Dataset Description</vt:lpstr>
      <vt:lpstr>Tools and Technology Used</vt:lpstr>
      <vt:lpstr>Methodology Overview </vt:lpstr>
      <vt:lpstr>Dashboard Overview  </vt:lpstr>
      <vt:lpstr>Sales &amp; Performance Insights</vt:lpstr>
      <vt:lpstr>Customer Demographics &amp; Preferences</vt:lpstr>
      <vt:lpstr>Product Category Analysis </vt:lpstr>
      <vt:lpstr>Regional &amp; Platform Insights</vt:lpstr>
      <vt:lpstr>Seasonal &amp; Time-Based Trends </vt:lpstr>
      <vt:lpstr>Future Insights &amp; Recommendations</vt:lpstr>
      <vt:lpstr>Business Impact </vt:lpstr>
      <vt:lpstr>Learnings &amp; Skills Gained</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Mahima Sharan</dc:creator>
  <cp:lastModifiedBy>Mahima Sharan</cp:lastModifiedBy>
  <cp:revision>1</cp:revision>
  <dcterms:created xsi:type="dcterms:W3CDTF">2025-11-03T09:32:14Z</dcterms:created>
  <dcterms:modified xsi:type="dcterms:W3CDTF">2025-11-03T12:46:30Z</dcterms:modified>
</cp:coreProperties>
</file>

<file path=docProps/thumbnail.jpeg>
</file>